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6" r:id="rId2"/>
    <p:sldId id="294" r:id="rId3"/>
    <p:sldId id="293" r:id="rId4"/>
    <p:sldId id="275" r:id="rId5"/>
    <p:sldId id="274" r:id="rId6"/>
    <p:sldId id="276" r:id="rId7"/>
    <p:sldId id="283" r:id="rId8"/>
    <p:sldId id="285" r:id="rId9"/>
    <p:sldId id="286" r:id="rId10"/>
    <p:sldId id="287" r:id="rId11"/>
    <p:sldId id="288" r:id="rId12"/>
    <p:sldId id="289" r:id="rId13"/>
    <p:sldId id="290" r:id="rId14"/>
    <p:sldId id="291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ha" initials="S" lastIdx="7" clrIdx="0">
    <p:extLst>
      <p:ext uri="{19B8F6BF-5375-455C-9EA6-DF929625EA0E}">
        <p15:presenceInfo xmlns:p15="http://schemas.microsoft.com/office/powerpoint/2012/main" xmlns="" userId="Sash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0" autoAdjust="0"/>
  </p:normalViewPr>
  <p:slideViewPr>
    <p:cSldViewPr showGuides="1">
      <p:cViewPr>
        <p:scale>
          <a:sx n="75" d="100"/>
          <a:sy n="75" d="100"/>
        </p:scale>
        <p:origin x="-874" y="-6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623C03-FB39-4C43-98A6-7FA67807B881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36CDAB-AEEA-48F6-897F-82BE2C96B1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2855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5190C8-3D8D-4C00-BF6A-7123CC49860C}" type="slidenum">
              <a:rPr lang="ru-RU" altLang="ru-RU" smtClean="0">
                <a:latin typeface="Calibri" panose="020F0502020204030204" pitchFamily="34" charset="0"/>
              </a:rPr>
              <a:pPr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896FBF-E76D-4414-8D93-EE8D4CBF7E23}" type="slidenum">
              <a:rPr lang="ru-RU" altLang="ru-RU" smtClean="0">
                <a:latin typeface="Calibri" panose="020F0502020204030204" pitchFamily="34" charset="0"/>
              </a:rPr>
              <a:pPr/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BA0B-A5B9-4834-9DB1-0863CFDB8C5D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9796A-708B-4971-A2C9-B30D640F9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624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D726-C9B7-4BD9-8D3D-BB5B4EC09769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1EDC6-FF90-4F3E-AE7E-46CA871B15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5725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E264-16D4-4757-9CD2-842C997F137E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C8206-39A4-42F1-8406-DEEA9F8EC9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65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341F-B686-45F4-A694-F202DABE3A9C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1A09-329C-45A5-89D2-D5BC77FFCE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29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ED415-6B28-4DD5-AF4E-82843A02D099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F7C24-67EB-4243-B087-6F8256978E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855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604D6-5D07-4CE6-8426-A1A691FF4CC1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4C17-8ED9-4E21-9DB6-F870129621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168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19BD-5E02-4218-903A-F28F35C1E0A2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444F-6BE9-4C9A-873C-0E57926BAC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975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843D6-C1B4-418C-974A-47C020F6973C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99EE4-1E72-4742-AC92-5D854A352C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281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7C1F4-9D27-43B4-9CEF-45255F4BEA56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0308-971A-4030-9444-CC4124E819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889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68AB-6AC7-4586-A51E-E4C6D2CF62B9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CC7F8-FBCC-4FEC-B544-8437697E0B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81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5E6E3-70DB-4ED0-A940-8466FD599F7E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DB57-B662-4EE1-ADDE-CC4F00AAE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16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7273C4-3E04-4803-BC8D-F20EC8689014}" type="datetime1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6FF551-2C16-424E-8CC8-0355A40FE6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992" y="1126155"/>
            <a:ext cx="8540015" cy="14440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Remote mining by POM-2 by the Russian Forces on Temporarily occupied territories (TOT) of Ukraine </a:t>
            </a:r>
            <a:endParaRPr lang="uk-UA" sz="2400" b="1" dirty="0">
              <a:solidFill>
                <a:srgbClr val="C00000"/>
              </a:solidFill>
            </a:endParaRPr>
          </a:p>
        </p:txBody>
      </p:sp>
      <p:pic>
        <p:nvPicPr>
          <p:cNvPr id="4" name="Російські окупанти дистанційно мінують місцевість на Донбасі,застосовуючи заборонені ПОМ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385" y="1559294"/>
            <a:ext cx="8540015" cy="41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D37E43-6AE5-478D-BA46-3750991C817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1"/>
          <a:stretch>
            <a:fillRect/>
          </a:stretch>
        </p:blipFill>
        <p:spPr bwMode="auto">
          <a:xfrm>
            <a:off x="900113" y="188913"/>
            <a:ext cx="75549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FD798B-E08A-40C2-A1CB-89BCAEA706FB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536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74638"/>
            <a:ext cx="52006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B4DBAF-7050-43B7-B062-78B6DFEC355A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463"/>
            <a:ext cx="53244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698734-80C4-4DEF-9595-5AC9A3D17BF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74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07975"/>
            <a:ext cx="52101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1C40E7-2E1A-443B-A2C4-271D6ABAC078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843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12738"/>
            <a:ext cx="50673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346075"/>
          </a:xfrm>
        </p:spPr>
        <p:txBody>
          <a:bodyPr/>
          <a:lstStyle/>
          <a:p>
            <a:r>
              <a:rPr lang="en-US" altLang="uk-UA" sz="2400" b="1" dirty="0">
                <a:solidFill>
                  <a:srgbClr val="C00000"/>
                </a:solidFill>
              </a:rPr>
              <a:t>POM-2 mines used by the Russian Armed Forces in Donbas region</a:t>
            </a:r>
            <a:endParaRPr lang="uk-UA" altLang="uk-UA" sz="2400" b="1" dirty="0">
              <a:solidFill>
                <a:srgbClr val="C00000"/>
              </a:solidFill>
            </a:endParaRPr>
          </a:p>
        </p:txBody>
      </p:sp>
      <p:sp>
        <p:nvSpPr>
          <p:cNvPr id="40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41C3E8-DAD4-48F2-A03D-938EF56CA8EF}" type="slidenum">
              <a:rPr lang="ru-RU" altLang="ru-RU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4" descr="Міна ПОМ-2. Фото: 10 ОГШБ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4321175" cy="4897437"/>
          </a:xfrm>
          <a:noFill/>
        </p:spPr>
      </p:pic>
      <p:pic>
        <p:nvPicPr>
          <p:cNvPr id="410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125538"/>
            <a:ext cx="41275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357313" y="2286000"/>
            <a:ext cx="66436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EXAMPLES OF THE APPOINTMENTS OF RUSSIAN CITIZENTS TO THE RUSSIAN OCCUPATIONAL ADMINISTRATIONS IN CERTAIN AREAS OF THE DONETSK AND LUHANSK REGIONS OF UKRAINE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123" name="Группа 18"/>
          <p:cNvGrpSpPr>
            <a:grpSpLocks/>
          </p:cNvGrpSpPr>
          <p:nvPr/>
        </p:nvGrpSpPr>
        <p:grpSpPr bwMode="auto">
          <a:xfrm>
            <a:off x="1471613" y="393700"/>
            <a:ext cx="7019925" cy="87313"/>
            <a:chOff x="1471055" y="393234"/>
            <a:chExt cx="7020000" cy="87887"/>
          </a:xfrm>
        </p:grpSpPr>
        <p:sp>
          <p:nvSpPr>
            <p:cNvPr id="13" name="Прямоугольник 327"/>
            <p:cNvSpPr/>
            <p:nvPr/>
          </p:nvSpPr>
          <p:spPr bwMode="auto">
            <a:xfrm>
              <a:off x="1471055" y="393234"/>
              <a:ext cx="7020000" cy="25567"/>
            </a:xfrm>
            <a:prstGeom prst="rect">
              <a:avLst/>
            </a:prstGeom>
            <a:solidFill>
              <a:srgbClr val="5B9BD5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1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220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5126" name="Прямоугольник 328"/>
            <p:cNvSpPr>
              <a:spLocks noChangeArrowheads="1"/>
            </p:cNvSpPr>
            <p:nvPr/>
          </p:nvSpPr>
          <p:spPr bwMode="auto">
            <a:xfrm>
              <a:off x="1471055" y="455882"/>
              <a:ext cx="5341605" cy="25239"/>
            </a:xfrm>
            <a:prstGeom prst="rect">
              <a:avLst/>
            </a:prstGeom>
            <a:solidFill>
              <a:srgbClr val="FFCF37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uk-UA" altLang="ru-RU" sz="2200">
                <a:solidFill>
                  <a:srgbClr val="FFFFFF"/>
                </a:solidFill>
              </a:endParaRPr>
            </a:p>
          </p:txBody>
        </p:sp>
      </p:grpSp>
      <p:sp>
        <p:nvSpPr>
          <p:cNvPr id="5124" name="Номер слайда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167D27-4E2F-4765-A710-589A28596890}" type="slidenum">
              <a:rPr lang="ru-RU" altLang="ru-RU" sz="1400" smtClean="0">
                <a:latin typeface="Tahoma" panose="020B0604030504040204" pitchFamily="34" charset="0"/>
                <a:cs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18"/>
          <p:cNvGrpSpPr>
            <a:grpSpLocks/>
          </p:cNvGrpSpPr>
          <p:nvPr/>
        </p:nvGrpSpPr>
        <p:grpSpPr bwMode="auto">
          <a:xfrm>
            <a:off x="1471613" y="393700"/>
            <a:ext cx="7019925" cy="87313"/>
            <a:chOff x="1471055" y="393234"/>
            <a:chExt cx="7020000" cy="87887"/>
          </a:xfrm>
        </p:grpSpPr>
        <p:sp>
          <p:nvSpPr>
            <p:cNvPr id="17" name="Прямоугольник 327"/>
            <p:cNvSpPr/>
            <p:nvPr/>
          </p:nvSpPr>
          <p:spPr bwMode="auto">
            <a:xfrm>
              <a:off x="1471055" y="393234"/>
              <a:ext cx="7020000" cy="25567"/>
            </a:xfrm>
            <a:prstGeom prst="rect">
              <a:avLst/>
            </a:prstGeom>
            <a:solidFill>
              <a:srgbClr val="5B9BD5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1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14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55" name="Прямоугольник 328"/>
            <p:cNvSpPr>
              <a:spLocks noChangeArrowheads="1"/>
            </p:cNvSpPr>
            <p:nvPr/>
          </p:nvSpPr>
          <p:spPr bwMode="auto">
            <a:xfrm>
              <a:off x="1471055" y="455882"/>
              <a:ext cx="5341605" cy="25239"/>
            </a:xfrm>
            <a:prstGeom prst="rect">
              <a:avLst/>
            </a:prstGeom>
            <a:solidFill>
              <a:srgbClr val="FFCF37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uk-UA" altLang="ru-RU" sz="1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147" name="Номер слайда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4DD253-110C-4386-8068-8C11D7D76E47}" type="slidenum">
              <a:rPr lang="ru-RU" altLang="ru-RU" sz="1400" smtClean="0">
                <a:latin typeface="Tahoma" panose="020B0604030504040204" pitchFamily="34" charset="0"/>
                <a:cs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2714624" y="1000125"/>
            <a:ext cx="437765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Vladimir PASHKOV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so-called “Deputy Prime Minister” of ROACADR</a:t>
            </a:r>
            <a:endParaRPr lang="en-US" altLang="ru-RU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Date of birth - 4</a:t>
            </a:r>
            <a:r>
              <a:rPr lang="en-US" altLang="ru-RU" sz="1300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of February 1961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Place of birth - Bratsk, Irkutsk region, Russian Federation 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Citizenship - Russian Federation.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928688" y="2500313"/>
            <a:ext cx="821531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Education</a:t>
            </a:r>
            <a:r>
              <a:rPr lang="ru-RU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1981-1985 – Pacific maritime college named after S. Makarov;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1996 – Bratsk industrial institute.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Military service</a:t>
            </a:r>
            <a:r>
              <a:rPr lang="ru-RU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1985-1993 – Navy officer. Initial post – navigator of nuclear submarine “Bratsk”.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928688" y="3571875"/>
            <a:ext cx="79295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Civilian activity</a:t>
            </a:r>
            <a:r>
              <a:rPr lang="ru-RU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1993-2002 – administration work in Bratsk;  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2005-2006 – vice mayor of Bratsk;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2009-2012 – administration of Irkutsk region;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2012-2014 – vice governor of Irkutsk region;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2015 – President of “Fund of international humanitarian projects support” which is registered in Moscow.</a:t>
            </a:r>
            <a:endParaRPr lang="ru-RU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1000125" y="4929188"/>
            <a:ext cx="7572375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Founder of “International settlement bank” fund of Southern Ossetia which operates as a correspondent bank with </a:t>
            </a:r>
            <a:r>
              <a:rPr lang="en-US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ROACADR / Russian occupational administration</a:t>
            </a:r>
            <a:r>
              <a:rPr lang="uk-UA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 certain areas of</a:t>
            </a:r>
            <a:r>
              <a:rPr lang="uk-UA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Luhansk region of Ukraine (ROACALR),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which allows for the avoidance of any international payment system.  </a:t>
            </a:r>
            <a:endParaRPr lang="ru-RU" sz="130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defRPr/>
            </a:pP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“Fund of international humanitarian projects support” is used to fill the budget of </a:t>
            </a:r>
            <a:r>
              <a:rPr lang="en-US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ROACADR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en-US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ROACALR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disguised as “Russian Federation government financial aid”</a:t>
            </a:r>
            <a:endParaRPr lang="ru-RU" sz="130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defRPr/>
            </a:pP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April 2017 – April 2019 general director of closed joint stock company “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Vneshtorgservis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”;</a:t>
            </a:r>
            <a:endParaRPr lang="ru-RU" sz="130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April 18, 2019 – so-called “Deputy Prime Minister” of </a:t>
            </a:r>
            <a:r>
              <a:rPr lang="en-US" altLang="ru-RU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ROACADR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sz="130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Рисунок 8" descr="Имя бывшего вице-губернатора Иркутской области Владимира Пашкова лишь однажды было упомянуто на интернет-сайтах самопровозглашенной ЛНР, где он был назван генеральным директором &quot;Внешторгсервиса&quot; 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857250"/>
            <a:ext cx="1935163" cy="15986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6153" name="Rectangle 12"/>
          <p:cNvSpPr>
            <a:spLocks noChangeArrowheads="1"/>
          </p:cNvSpPr>
          <p:nvPr/>
        </p:nvSpPr>
        <p:spPr bwMode="auto">
          <a:xfrm>
            <a:off x="1357312" y="455939"/>
            <a:ext cx="735806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Russian Occupational Administration</a:t>
            </a:r>
            <a:r>
              <a:rPr lang="uk-UA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 Certain Areas of Donetsk</a:t>
            </a:r>
            <a:r>
              <a:rPr lang="uk-UA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Region of Ukraine (ROACADR)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A11ED7-1822-4DF1-9070-F5E61A2B6525}" type="slidenum">
              <a:rPr lang="ru-RU" altLang="ru-RU" sz="1400" smtClean="0">
                <a:latin typeface="Tahoma" panose="020B0604030504040204" pitchFamily="34" charset="0"/>
                <a:cs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171" name="Группа 18"/>
          <p:cNvGrpSpPr>
            <a:grpSpLocks/>
          </p:cNvGrpSpPr>
          <p:nvPr/>
        </p:nvGrpSpPr>
        <p:grpSpPr bwMode="auto">
          <a:xfrm>
            <a:off x="1471613" y="393700"/>
            <a:ext cx="7019925" cy="87313"/>
            <a:chOff x="1471055" y="393234"/>
            <a:chExt cx="7020000" cy="87887"/>
          </a:xfrm>
        </p:grpSpPr>
        <p:sp>
          <p:nvSpPr>
            <p:cNvPr id="6" name="Прямоугольник 327"/>
            <p:cNvSpPr/>
            <p:nvPr/>
          </p:nvSpPr>
          <p:spPr bwMode="auto">
            <a:xfrm>
              <a:off x="1471055" y="393234"/>
              <a:ext cx="7020000" cy="25567"/>
            </a:xfrm>
            <a:prstGeom prst="rect">
              <a:avLst/>
            </a:prstGeom>
            <a:solidFill>
              <a:srgbClr val="5B9BD5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1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220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7178" name="Прямоугольник 328"/>
            <p:cNvSpPr>
              <a:spLocks noChangeArrowheads="1"/>
            </p:cNvSpPr>
            <p:nvPr/>
          </p:nvSpPr>
          <p:spPr bwMode="auto">
            <a:xfrm>
              <a:off x="1471055" y="455882"/>
              <a:ext cx="5341605" cy="25239"/>
            </a:xfrm>
            <a:prstGeom prst="rect">
              <a:avLst/>
            </a:prstGeom>
            <a:solidFill>
              <a:srgbClr val="FFCF37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uk-UA" altLang="ru-RU" sz="220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1952625" y="600075"/>
            <a:ext cx="5286375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ROACADR </a:t>
            </a:r>
            <a:endParaRPr lang="uk-UA" altLang="ru-RU" sz="1600" b="1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600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3" name="Rectangle 12"/>
          <p:cNvSpPr>
            <a:spLocks noChangeArrowheads="1"/>
          </p:cNvSpPr>
          <p:nvPr/>
        </p:nvSpPr>
        <p:spPr bwMode="auto">
          <a:xfrm>
            <a:off x="3143250" y="1714500"/>
            <a:ext cx="3143250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Yana CHAUSOVA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so-called </a:t>
            </a:r>
            <a:r>
              <a:rPr lang="uk-UA" altLang="ru-RU" sz="1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ru-RU" sz="1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Minister of Finance” of ROACADR</a:t>
            </a:r>
          </a:p>
        </p:txBody>
      </p:sp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3643313" y="1438275"/>
            <a:ext cx="2357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December 2018 - present </a:t>
            </a:r>
            <a:endParaRPr lang="uk-UA" altLang="ru-RU" sz="1200" b="1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D:\Users\AllUsers\2020_WORK_HARD\2020_OSCE\42\mf_ministr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357313"/>
            <a:ext cx="2106613" cy="14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6" name="Прямоугольник 17"/>
          <p:cNvSpPr>
            <a:spLocks noChangeArrowheads="1"/>
          </p:cNvSpPr>
          <p:nvPr/>
        </p:nvSpPr>
        <p:spPr bwMode="auto">
          <a:xfrm>
            <a:off x="857250" y="3000375"/>
            <a:ext cx="650081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Date and place of birth: 22.09.1980 Kursk, Russia 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Positions in Russia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2012 – candidate in elections for the </a:t>
            </a: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Kurchatov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City Council 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Positions in ROACADR</a:t>
            </a:r>
            <a:endParaRPr lang="uk-UA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Sept 11, 2018 – so-called chief of audit department of Executive Office of the Head of </a:t>
            </a:r>
            <a:r>
              <a:rPr lang="en-US" altLang="ru-RU" sz="1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Dec 3, 2018 – present – so-called “Minister of finance” of </a:t>
            </a:r>
            <a:r>
              <a:rPr lang="en-US" altLang="ru-RU" sz="1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endParaRPr lang="en-US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AC5265-C249-4E5A-9DAF-F8D29797E188}" type="slidenum">
              <a:rPr lang="ru-RU" altLang="ru-RU" sz="1400" smtClean="0">
                <a:latin typeface="Tahoma" panose="020B0604030504040204" pitchFamily="34" charset="0"/>
                <a:cs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195" name="Группа 18"/>
          <p:cNvGrpSpPr>
            <a:grpSpLocks/>
          </p:cNvGrpSpPr>
          <p:nvPr/>
        </p:nvGrpSpPr>
        <p:grpSpPr bwMode="auto">
          <a:xfrm>
            <a:off x="1471613" y="393700"/>
            <a:ext cx="7019925" cy="87313"/>
            <a:chOff x="1471055" y="393234"/>
            <a:chExt cx="7020000" cy="87887"/>
          </a:xfrm>
        </p:grpSpPr>
        <p:sp>
          <p:nvSpPr>
            <p:cNvPr id="6" name="Прямоугольник 327"/>
            <p:cNvSpPr/>
            <p:nvPr/>
          </p:nvSpPr>
          <p:spPr bwMode="auto">
            <a:xfrm>
              <a:off x="1471055" y="393234"/>
              <a:ext cx="7020000" cy="25567"/>
            </a:xfrm>
            <a:prstGeom prst="rect">
              <a:avLst/>
            </a:prstGeom>
            <a:solidFill>
              <a:srgbClr val="5B9BD5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1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220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8202" name="Прямоугольник 328"/>
            <p:cNvSpPr>
              <a:spLocks noChangeArrowheads="1"/>
            </p:cNvSpPr>
            <p:nvPr/>
          </p:nvSpPr>
          <p:spPr bwMode="auto">
            <a:xfrm>
              <a:off x="1471055" y="455882"/>
              <a:ext cx="5341605" cy="25239"/>
            </a:xfrm>
            <a:prstGeom prst="rect">
              <a:avLst/>
            </a:prstGeom>
            <a:solidFill>
              <a:srgbClr val="FFCF37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uk-UA" altLang="ru-RU" sz="2200">
                <a:solidFill>
                  <a:srgbClr val="FFFFFF"/>
                </a:solidFill>
              </a:endParaRPr>
            </a:p>
          </p:txBody>
        </p:sp>
      </p:grpSp>
      <p:sp>
        <p:nvSpPr>
          <p:cNvPr id="8196" name="Rectangle 30"/>
          <p:cNvSpPr>
            <a:spLocks noChangeArrowheads="1"/>
          </p:cNvSpPr>
          <p:nvPr/>
        </p:nvSpPr>
        <p:spPr bwMode="auto">
          <a:xfrm>
            <a:off x="3929063" y="1785938"/>
            <a:ext cx="2836862" cy="11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Olga POZDNYAKOVA </a:t>
            </a:r>
            <a:r>
              <a:rPr lang="uk-UA" alt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so-called </a:t>
            </a:r>
            <a:r>
              <a:rPr lang="uk-UA" altLang="ru-RU" sz="1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Head of the Central Election Commission” of</a:t>
            </a:r>
            <a:r>
              <a:rPr lang="uk-UA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7" name="Rectangle 12"/>
          <p:cNvSpPr>
            <a:spLocks noChangeArrowheads="1"/>
          </p:cNvSpPr>
          <p:nvPr/>
        </p:nvSpPr>
        <p:spPr bwMode="auto">
          <a:xfrm>
            <a:off x="1952625" y="600075"/>
            <a:ext cx="5286375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ROACADR </a:t>
            </a:r>
            <a:endParaRPr lang="uk-UA" altLang="ru-RU" sz="1600" b="1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600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4214813" y="1500188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September 2018 – present</a:t>
            </a:r>
            <a:endParaRPr lang="uk-UA" altLang="ru-RU" sz="1200" b="1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D:\Users\AllUsers\2020_WORK_HARD\2020_OSCE\42\1531487937_0_228_2992_1925_600x0_80_0_0_caf9cc402de9823a778e24ceeca1bec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500188"/>
            <a:ext cx="2143125" cy="121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00" name="Прямоугольник 17"/>
          <p:cNvSpPr>
            <a:spLocks noChangeArrowheads="1"/>
          </p:cNvSpPr>
          <p:nvPr/>
        </p:nvSpPr>
        <p:spPr bwMode="auto">
          <a:xfrm>
            <a:off x="1000125" y="3000375"/>
            <a:ext cx="721518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Data and place of birth: 30.03. 1982, Shakhty, Rostov region, Russia 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Positions in Russia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Member of the “</a:t>
            </a: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Edinaya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Rossiya” party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Deputy of City Council in Shakhty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 Positions in ROACADR</a:t>
            </a:r>
            <a:endParaRPr lang="uk-UA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2014 – so-called coordinator of humanitarian aid from Russia to </a:t>
            </a:r>
            <a:r>
              <a:rPr lang="en-US" altLang="ru-RU" sz="1200" dirty="0"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2015 –employment in so-called “Ministry of Information” of </a:t>
            </a:r>
            <a:r>
              <a:rPr lang="en-US" altLang="ru-RU" sz="1200" dirty="0"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2015 – employment in so-called Committee on social aspects for the “Novorossiya” people’s front (so-called political organization) 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2015 – </a:t>
            </a:r>
            <a:r>
              <a:rPr lang="en-US" altLang="ru-RU" sz="1200" dirty="0">
                <a:latin typeface="Tahoma" panose="020B0604030504040204" pitchFamily="34" charset="0"/>
                <a:cs typeface="Tahoma" panose="020B0604030504040204" pitchFamily="34" charset="0"/>
              </a:rPr>
              <a:t>so-called 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Chief of section, Central Executive Office of the “</a:t>
            </a: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Donetskaya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Respublika” public movement (so-called political organization)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2016 – </a:t>
            </a:r>
            <a:r>
              <a:rPr lang="en-US" altLang="ru-RU" sz="1200" dirty="0">
                <a:latin typeface="Tahoma" panose="020B0604030504040204" pitchFamily="34" charset="0"/>
                <a:cs typeface="Tahoma" panose="020B0604030504040204" pitchFamily="34" charset="0"/>
              </a:rPr>
              <a:t>so-called 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Deputy Chief of the Central Executive Office of the “</a:t>
            </a: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Donetskaya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Respublika”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2018 – so called Chief of the office of the People’s Council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September 2018 – present – so-called “Head of the Central Election Commission”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FC0AF9-D08B-44F9-93DA-BDE614F47B05}" type="slidenum">
              <a:rPr lang="ru-RU" altLang="ru-RU" sz="1400" smtClean="0">
                <a:latin typeface="Tahoma" panose="020B0604030504040204" pitchFamily="34" charset="0"/>
                <a:cs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219" name="Группа 18"/>
          <p:cNvGrpSpPr>
            <a:grpSpLocks/>
          </p:cNvGrpSpPr>
          <p:nvPr/>
        </p:nvGrpSpPr>
        <p:grpSpPr bwMode="auto">
          <a:xfrm>
            <a:off x="1471613" y="393700"/>
            <a:ext cx="7019925" cy="87313"/>
            <a:chOff x="1471055" y="393234"/>
            <a:chExt cx="7020000" cy="87887"/>
          </a:xfrm>
        </p:grpSpPr>
        <p:sp>
          <p:nvSpPr>
            <p:cNvPr id="6" name="Прямоугольник 327"/>
            <p:cNvSpPr/>
            <p:nvPr/>
          </p:nvSpPr>
          <p:spPr bwMode="auto">
            <a:xfrm>
              <a:off x="1471055" y="393234"/>
              <a:ext cx="7020000" cy="25567"/>
            </a:xfrm>
            <a:prstGeom prst="rect">
              <a:avLst/>
            </a:prstGeom>
            <a:solidFill>
              <a:srgbClr val="5B9BD5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1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220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9226" name="Прямоугольник 328"/>
            <p:cNvSpPr>
              <a:spLocks noChangeArrowheads="1"/>
            </p:cNvSpPr>
            <p:nvPr/>
          </p:nvSpPr>
          <p:spPr bwMode="auto">
            <a:xfrm>
              <a:off x="1471055" y="455882"/>
              <a:ext cx="5341605" cy="25239"/>
            </a:xfrm>
            <a:prstGeom prst="rect">
              <a:avLst/>
            </a:prstGeom>
            <a:solidFill>
              <a:srgbClr val="FFCF37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uk-UA" altLang="ru-RU" sz="2200">
                <a:solidFill>
                  <a:srgbClr val="FFFFFF"/>
                </a:solidFill>
              </a:endParaRPr>
            </a:p>
          </p:txBody>
        </p:sp>
      </p:grpSp>
      <p:sp>
        <p:nvSpPr>
          <p:cNvPr id="9220" name="Rectangle 30"/>
          <p:cNvSpPr>
            <a:spLocks noChangeArrowheads="1"/>
          </p:cNvSpPr>
          <p:nvPr/>
        </p:nvSpPr>
        <p:spPr bwMode="auto">
          <a:xfrm>
            <a:off x="2928938" y="1785938"/>
            <a:ext cx="3357562" cy="9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ahoma" panose="020B0604030504040204" pitchFamily="34" charset="0"/>
                <a:cs typeface="Tahoma" panose="020B0604030504040204" pitchFamily="34" charset="0"/>
              </a:rPr>
              <a:t>Andrey KIM </a:t>
            </a:r>
            <a:endParaRPr lang="uk-UA" altLang="ru-RU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So-called </a:t>
            </a:r>
            <a:r>
              <a:rPr lang="uk-UA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Head of the Supreme Court” of ROACADR</a:t>
            </a:r>
            <a:endParaRPr lang="uk-UA" altLang="ru-RU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1" name="Rectangle 12"/>
          <p:cNvSpPr>
            <a:spLocks noChangeArrowheads="1"/>
          </p:cNvSpPr>
          <p:nvPr/>
        </p:nvSpPr>
        <p:spPr bwMode="auto">
          <a:xfrm>
            <a:off x="1952625" y="600075"/>
            <a:ext cx="528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ROACADR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600" b="1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sz="1600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3429000" y="1724025"/>
            <a:ext cx="221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652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24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24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24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December 2018  - present </a:t>
            </a:r>
            <a:endParaRPr lang="uk-UA" altLang="ru-RU" sz="1200" b="1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23" name="Picture 4" descr="D:\Users\AllUsers\2020_WORK_HARD\2020_OSCE\42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71625"/>
            <a:ext cx="19256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Прямоугольник 17"/>
          <p:cNvSpPr>
            <a:spLocks noChangeArrowheads="1"/>
          </p:cNvSpPr>
          <p:nvPr/>
        </p:nvSpPr>
        <p:spPr bwMode="auto">
          <a:xfrm>
            <a:off x="928688" y="3143250"/>
            <a:ext cx="55006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Data and place of birth: 23.05.1977, Russia 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Positions in Russia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Chief of investigation section in </a:t>
            </a: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Volgodon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, Rostov Region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Procecutor’s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office of the Investigation Committee of Russia (Kislovodsk, </a:t>
            </a:r>
            <a:r>
              <a:rPr lang="en-US" altLang="ru-RU" sz="1300" dirty="0" err="1">
                <a:latin typeface="Tahoma" panose="020B0604030504040204" pitchFamily="34" charset="0"/>
                <a:cs typeface="Tahoma" panose="020B0604030504040204" pitchFamily="34" charset="0"/>
              </a:rPr>
              <a:t>Stavropolskii</a:t>
            </a: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 Region,  Russia)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>
                <a:latin typeface="Tahoma" panose="020B0604030504040204" pitchFamily="34" charset="0"/>
                <a:cs typeface="Tahoma" panose="020B0604030504040204" pitchFamily="34" charset="0"/>
              </a:rPr>
              <a:t>Positions in </a:t>
            </a:r>
            <a:r>
              <a:rPr lang="en-US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endParaRPr lang="uk-UA" altLang="ru-RU" sz="13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2015-2018 – so-called chief of section, “Supreme Court” of </a:t>
            </a:r>
            <a:r>
              <a:rPr lang="en-US" altLang="ru-RU" sz="1200" dirty="0"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ahoma" panose="020B0604030504040204" pitchFamily="34" charset="0"/>
                <a:cs typeface="Tahoma" panose="020B0604030504040204" pitchFamily="34" charset="0"/>
              </a:rPr>
              <a:t>Dec 3, 2018 – present – so-called “Head of the Supreme Court” of </a:t>
            </a:r>
            <a:r>
              <a:rPr lang="en-US" altLang="ru-RU" sz="1200" dirty="0">
                <a:latin typeface="Tahoma" panose="020B0604030504040204" pitchFamily="34" charset="0"/>
                <a:cs typeface="Tahoma" panose="020B0604030504040204" pitchFamily="34" charset="0"/>
              </a:rPr>
              <a:t>ROACADR</a:t>
            </a:r>
            <a:endParaRPr lang="uk-UA" altLang="ru-RU" sz="1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7C8708-E22E-4EF7-B40B-7C7BBDFD8A44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126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8275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685D65-79B7-4765-86D1-D702B40DC86B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6250"/>
            <a:ext cx="684212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453</Words>
  <Application>Microsoft Office PowerPoint</Application>
  <PresentationFormat>Экран (4:3)</PresentationFormat>
  <Paragraphs>84</Paragraphs>
  <Slides>14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Remote mining by POM-2 by the Russian Forces on Temporarily occupied territories (TOT) of Ukraine </vt:lpstr>
      <vt:lpstr>POM-2 mines used by the Russian Armed Forces in Donbas region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echergen</dc:creator>
  <cp:lastModifiedBy>Khomenko</cp:lastModifiedBy>
  <cp:revision>69</cp:revision>
  <dcterms:created xsi:type="dcterms:W3CDTF">2020-02-13T12:29:14Z</dcterms:created>
  <dcterms:modified xsi:type="dcterms:W3CDTF">2020-06-01T17:29:52Z</dcterms:modified>
</cp:coreProperties>
</file>