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311" r:id="rId3"/>
    <p:sldId id="364" r:id="rId4"/>
    <p:sldId id="357" r:id="rId5"/>
    <p:sldId id="312" r:id="rId6"/>
    <p:sldId id="367" r:id="rId7"/>
    <p:sldId id="368" r:id="rId8"/>
    <p:sldId id="369" r:id="rId9"/>
    <p:sldId id="370" r:id="rId10"/>
    <p:sldId id="371" r:id="rId11"/>
    <p:sldId id="372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4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g Aleksandrov" initials="O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3A"/>
    <a:srgbClr val="E8443C"/>
    <a:srgbClr val="487061"/>
    <a:srgbClr val="3A47A9"/>
    <a:srgbClr val="2C399F"/>
    <a:srgbClr val="CC0000"/>
    <a:srgbClr val="0D0EC8"/>
    <a:srgbClr val="D3D706"/>
    <a:srgbClr val="2E74DA"/>
    <a:srgbClr val="230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90" y="408"/>
      </p:cViewPr>
      <p:guideLst>
        <p:guide orient="horz" pos="2328"/>
        <p:guide pos="3840"/>
        <p:guide orient="horz" pos="624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E85E-3628-4489-A936-065E0206770C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36F7-77F5-477B-A903-8750EF7C15A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0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23066" r="-260" b="6122"/>
          <a:stretch/>
        </p:blipFill>
        <p:spPr>
          <a:xfrm>
            <a:off x="1" y="-63854"/>
            <a:ext cx="12232254" cy="4328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1570008" y="4989644"/>
            <a:ext cx="96817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Russian Hybrid War against Ukraine: 201</a:t>
            </a:r>
            <a:r>
              <a:rPr lang="uk-UA" sz="3600" b="1" dirty="0">
                <a:latin typeface="+mj-lt"/>
              </a:rPr>
              <a:t>4</a:t>
            </a:r>
            <a:r>
              <a:rPr lang="en-US" sz="3600" b="1" dirty="0">
                <a:latin typeface="+mj-lt"/>
              </a:rPr>
              <a:t>-?</a:t>
            </a:r>
            <a:br>
              <a:rPr lang="ru-RU" b="1" dirty="0">
                <a:latin typeface="+mj-lt"/>
                <a:cs typeface="Segoe UI Semibold" panose="020B0702040204020203" pitchFamily="34" charset="0"/>
              </a:rPr>
            </a:br>
            <a:r>
              <a:rPr lang="en-US" sz="2800" dirty="0" err="1">
                <a:latin typeface="+mj-lt"/>
              </a:rPr>
              <a:t>Oleksandr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Lytvynenko</a:t>
            </a:r>
            <a:r>
              <a:rPr lang="en-US" sz="2800" dirty="0">
                <a:latin typeface="+mj-lt"/>
              </a:rPr>
              <a:t>,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Director of the National Institute for Strategic Studies</a:t>
            </a:r>
            <a:endParaRPr lang="ru-RU" sz="2800" dirty="0">
              <a:latin typeface="+mj-lt"/>
            </a:endParaRPr>
          </a:p>
          <a:p>
            <a:pPr algn="ctr"/>
            <a:endParaRPr lang="ru-RU" dirty="0"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502400"/>
            <a:chOff x="197699" y="177800"/>
            <a:chExt cx="11796602" cy="6502400"/>
          </a:xfrm>
        </p:grpSpPr>
        <p:sp>
          <p:nvSpPr>
            <p:cNvPr id="26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18">
              <a:extLst>
                <a:ext uri="{FF2B5EF4-FFF2-40B4-BE49-F238E27FC236}">
                  <a16:creationId xmlns:a16="http://schemas.microsoft.com/office/drawing/2014/main" id="{F2A63207-4154-4E45-9646-7952B676A4FF}"/>
                </a:ext>
              </a:extLst>
            </p:cNvPr>
            <p:cNvSpPr/>
            <p:nvPr/>
          </p:nvSpPr>
          <p:spPr>
            <a:xfrm flipV="1">
              <a:off x="197699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19">
              <a:extLst>
                <a:ext uri="{FF2B5EF4-FFF2-40B4-BE49-F238E27FC236}">
                  <a16:creationId xmlns:a16="http://schemas.microsoft.com/office/drawing/2014/main" id="{7ADC1034-374F-46CA-9747-DD1BA77DE935}"/>
                </a:ext>
              </a:extLst>
            </p:cNvPr>
            <p:cNvSpPr/>
            <p:nvPr/>
          </p:nvSpPr>
          <p:spPr>
            <a:xfrm flipH="1" flipV="1">
              <a:off x="11379200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7B03408A-0371-427A-AF4B-9653F70CC4A1}"/>
              </a:ext>
            </a:extLst>
          </p:cNvPr>
          <p:cNvSpPr/>
          <p:nvPr/>
        </p:nvSpPr>
        <p:spPr>
          <a:xfrm>
            <a:off x="5378361" y="3471399"/>
            <a:ext cx="1475533" cy="1449239"/>
          </a:xfrm>
          <a:prstGeom prst="rect">
            <a:avLst/>
          </a:prstGeom>
          <a:solidFill>
            <a:srgbClr val="1A2131">
              <a:alpha val="97000"/>
            </a:srgb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777">
            <a:extLst>
              <a:ext uri="{FF2B5EF4-FFF2-40B4-BE49-F238E27FC236}">
                <a16:creationId xmlns:a16="http://schemas.microsoft.com/office/drawing/2014/main" id="{C00096D0-404F-4E95-8810-824C5520807A}"/>
              </a:ext>
            </a:extLst>
          </p:cNvPr>
          <p:cNvSpPr>
            <a:spLocks noEditPoints="1"/>
          </p:cNvSpPr>
          <p:nvPr/>
        </p:nvSpPr>
        <p:spPr bwMode="auto">
          <a:xfrm>
            <a:off x="5872380" y="3932718"/>
            <a:ext cx="487493" cy="474835"/>
          </a:xfrm>
          <a:custGeom>
            <a:avLst/>
            <a:gdLst>
              <a:gd name="T0" fmla="*/ 328 w 904"/>
              <a:gd name="T1" fmla="*/ 702 h 903"/>
              <a:gd name="T2" fmla="*/ 315 w 904"/>
              <a:gd name="T3" fmla="*/ 666 h 903"/>
              <a:gd name="T4" fmla="*/ 283 w 904"/>
              <a:gd name="T5" fmla="*/ 620 h 903"/>
              <a:gd name="T6" fmla="*/ 406 w 904"/>
              <a:gd name="T7" fmla="*/ 324 h 903"/>
              <a:gd name="T8" fmla="*/ 467 w 904"/>
              <a:gd name="T9" fmla="*/ 330 h 903"/>
              <a:gd name="T10" fmla="*/ 651 w 904"/>
              <a:gd name="T11" fmla="*/ 596 h 903"/>
              <a:gd name="T12" fmla="*/ 597 w 904"/>
              <a:gd name="T13" fmla="*/ 650 h 903"/>
              <a:gd name="T14" fmla="*/ 581 w 904"/>
              <a:gd name="T15" fmla="*/ 684 h 903"/>
              <a:gd name="T16" fmla="*/ 573 w 904"/>
              <a:gd name="T17" fmla="*/ 723 h 903"/>
              <a:gd name="T18" fmla="*/ 691 w 904"/>
              <a:gd name="T19" fmla="*/ 578 h 903"/>
              <a:gd name="T20" fmla="*/ 556 w 904"/>
              <a:gd name="T21" fmla="*/ 294 h 903"/>
              <a:gd name="T22" fmla="*/ 584 w 904"/>
              <a:gd name="T23" fmla="*/ 264 h 903"/>
              <a:gd name="T24" fmla="*/ 605 w 904"/>
              <a:gd name="T25" fmla="*/ 228 h 903"/>
              <a:gd name="T26" fmla="*/ 616 w 904"/>
              <a:gd name="T27" fmla="*/ 188 h 903"/>
              <a:gd name="T28" fmla="*/ 614 w 904"/>
              <a:gd name="T29" fmla="*/ 132 h 903"/>
              <a:gd name="T30" fmla="*/ 589 w 904"/>
              <a:gd name="T31" fmla="*/ 73 h 903"/>
              <a:gd name="T32" fmla="*/ 545 w 904"/>
              <a:gd name="T33" fmla="*/ 28 h 903"/>
              <a:gd name="T34" fmla="*/ 486 w 904"/>
              <a:gd name="T35" fmla="*/ 3 h 903"/>
              <a:gd name="T36" fmla="*/ 418 w 904"/>
              <a:gd name="T37" fmla="*/ 3 h 903"/>
              <a:gd name="T38" fmla="*/ 359 w 904"/>
              <a:gd name="T39" fmla="*/ 28 h 903"/>
              <a:gd name="T40" fmla="*/ 315 w 904"/>
              <a:gd name="T41" fmla="*/ 73 h 903"/>
              <a:gd name="T42" fmla="*/ 289 w 904"/>
              <a:gd name="T43" fmla="*/ 132 h 903"/>
              <a:gd name="T44" fmla="*/ 287 w 904"/>
              <a:gd name="T45" fmla="*/ 188 h 903"/>
              <a:gd name="T46" fmla="*/ 299 w 904"/>
              <a:gd name="T47" fmla="*/ 228 h 903"/>
              <a:gd name="T48" fmla="*/ 319 w 904"/>
              <a:gd name="T49" fmla="*/ 264 h 903"/>
              <a:gd name="T50" fmla="*/ 348 w 904"/>
              <a:gd name="T51" fmla="*/ 294 h 903"/>
              <a:gd name="T52" fmla="*/ 212 w 904"/>
              <a:gd name="T53" fmla="*/ 578 h 903"/>
              <a:gd name="T54" fmla="*/ 149 w 904"/>
              <a:gd name="T55" fmla="*/ 573 h 903"/>
              <a:gd name="T56" fmla="*/ 87 w 904"/>
              <a:gd name="T57" fmla="*/ 592 h 903"/>
              <a:gd name="T58" fmla="*/ 38 w 904"/>
              <a:gd name="T59" fmla="*/ 632 h 903"/>
              <a:gd name="T60" fmla="*/ 7 w 904"/>
              <a:gd name="T61" fmla="*/ 688 h 903"/>
              <a:gd name="T62" fmla="*/ 1 w 904"/>
              <a:gd name="T63" fmla="*/ 754 h 903"/>
              <a:gd name="T64" fmla="*/ 20 w 904"/>
              <a:gd name="T65" fmla="*/ 816 h 903"/>
              <a:gd name="T66" fmla="*/ 61 w 904"/>
              <a:gd name="T67" fmla="*/ 865 h 903"/>
              <a:gd name="T68" fmla="*/ 117 w 904"/>
              <a:gd name="T69" fmla="*/ 895 h 903"/>
              <a:gd name="T70" fmla="*/ 182 w 904"/>
              <a:gd name="T71" fmla="*/ 902 h 903"/>
              <a:gd name="T72" fmla="*/ 241 w 904"/>
              <a:gd name="T73" fmla="*/ 885 h 903"/>
              <a:gd name="T74" fmla="*/ 288 w 904"/>
              <a:gd name="T75" fmla="*/ 848 h 903"/>
              <a:gd name="T76" fmla="*/ 320 w 904"/>
              <a:gd name="T77" fmla="*/ 798 h 903"/>
              <a:gd name="T78" fmla="*/ 573 w 904"/>
              <a:gd name="T79" fmla="*/ 753 h 903"/>
              <a:gd name="T80" fmla="*/ 590 w 904"/>
              <a:gd name="T81" fmla="*/ 812 h 903"/>
              <a:gd name="T82" fmla="*/ 626 w 904"/>
              <a:gd name="T83" fmla="*/ 859 h 903"/>
              <a:gd name="T84" fmla="*/ 676 w 904"/>
              <a:gd name="T85" fmla="*/ 891 h 903"/>
              <a:gd name="T86" fmla="*/ 738 w 904"/>
              <a:gd name="T87" fmla="*/ 903 h 903"/>
              <a:gd name="T88" fmla="*/ 802 w 904"/>
              <a:gd name="T89" fmla="*/ 890 h 903"/>
              <a:gd name="T90" fmla="*/ 854 w 904"/>
              <a:gd name="T91" fmla="*/ 855 h 903"/>
              <a:gd name="T92" fmla="*/ 890 w 904"/>
              <a:gd name="T93" fmla="*/ 802 h 903"/>
              <a:gd name="T94" fmla="*/ 904 w 904"/>
              <a:gd name="T95" fmla="*/ 738 h 903"/>
              <a:gd name="T96" fmla="*/ 890 w 904"/>
              <a:gd name="T97" fmla="*/ 673 h 903"/>
              <a:gd name="T98" fmla="*/ 854 w 904"/>
              <a:gd name="T99" fmla="*/ 620 h 903"/>
              <a:gd name="T100" fmla="*/ 802 w 904"/>
              <a:gd name="T101" fmla="*/ 584 h 903"/>
              <a:gd name="T102" fmla="*/ 738 w 904"/>
              <a:gd name="T103" fmla="*/ 572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4" h="903">
                <a:moveTo>
                  <a:pt x="573" y="723"/>
                </a:moveTo>
                <a:lnTo>
                  <a:pt x="331" y="723"/>
                </a:lnTo>
                <a:lnTo>
                  <a:pt x="329" y="712"/>
                </a:lnTo>
                <a:lnTo>
                  <a:pt x="328" y="702"/>
                </a:lnTo>
                <a:lnTo>
                  <a:pt x="326" y="694"/>
                </a:lnTo>
                <a:lnTo>
                  <a:pt x="323" y="684"/>
                </a:lnTo>
                <a:lnTo>
                  <a:pt x="319" y="676"/>
                </a:lnTo>
                <a:lnTo>
                  <a:pt x="315" y="666"/>
                </a:lnTo>
                <a:lnTo>
                  <a:pt x="311" y="657"/>
                </a:lnTo>
                <a:lnTo>
                  <a:pt x="306" y="650"/>
                </a:lnTo>
                <a:lnTo>
                  <a:pt x="295" y="635"/>
                </a:lnTo>
                <a:lnTo>
                  <a:pt x="283" y="620"/>
                </a:lnTo>
                <a:lnTo>
                  <a:pt x="269" y="608"/>
                </a:lnTo>
                <a:lnTo>
                  <a:pt x="253" y="597"/>
                </a:lnTo>
                <a:lnTo>
                  <a:pt x="391" y="320"/>
                </a:lnTo>
                <a:lnTo>
                  <a:pt x="406" y="324"/>
                </a:lnTo>
                <a:lnTo>
                  <a:pt x="421" y="328"/>
                </a:lnTo>
                <a:lnTo>
                  <a:pt x="436" y="330"/>
                </a:lnTo>
                <a:lnTo>
                  <a:pt x="452" y="331"/>
                </a:lnTo>
                <a:lnTo>
                  <a:pt x="467" y="330"/>
                </a:lnTo>
                <a:lnTo>
                  <a:pt x="482" y="328"/>
                </a:lnTo>
                <a:lnTo>
                  <a:pt x="497" y="324"/>
                </a:lnTo>
                <a:lnTo>
                  <a:pt x="512" y="320"/>
                </a:lnTo>
                <a:lnTo>
                  <a:pt x="651" y="596"/>
                </a:lnTo>
                <a:lnTo>
                  <a:pt x="636" y="608"/>
                </a:lnTo>
                <a:lnTo>
                  <a:pt x="621" y="620"/>
                </a:lnTo>
                <a:lnTo>
                  <a:pt x="609" y="634"/>
                </a:lnTo>
                <a:lnTo>
                  <a:pt x="597" y="650"/>
                </a:lnTo>
                <a:lnTo>
                  <a:pt x="593" y="658"/>
                </a:lnTo>
                <a:lnTo>
                  <a:pt x="589" y="666"/>
                </a:lnTo>
                <a:lnTo>
                  <a:pt x="584" y="676"/>
                </a:lnTo>
                <a:lnTo>
                  <a:pt x="581" y="684"/>
                </a:lnTo>
                <a:lnTo>
                  <a:pt x="578" y="694"/>
                </a:lnTo>
                <a:lnTo>
                  <a:pt x="576" y="702"/>
                </a:lnTo>
                <a:lnTo>
                  <a:pt x="575" y="712"/>
                </a:lnTo>
                <a:lnTo>
                  <a:pt x="573" y="723"/>
                </a:lnTo>
                <a:close/>
                <a:moveTo>
                  <a:pt x="738" y="572"/>
                </a:moveTo>
                <a:lnTo>
                  <a:pt x="723" y="573"/>
                </a:lnTo>
                <a:lnTo>
                  <a:pt x="706" y="575"/>
                </a:lnTo>
                <a:lnTo>
                  <a:pt x="691" y="578"/>
                </a:lnTo>
                <a:lnTo>
                  <a:pt x="678" y="583"/>
                </a:lnTo>
                <a:lnTo>
                  <a:pt x="539" y="306"/>
                </a:lnTo>
                <a:lnTo>
                  <a:pt x="548" y="300"/>
                </a:lnTo>
                <a:lnTo>
                  <a:pt x="556" y="294"/>
                </a:lnTo>
                <a:lnTo>
                  <a:pt x="564" y="287"/>
                </a:lnTo>
                <a:lnTo>
                  <a:pt x="571" y="280"/>
                </a:lnTo>
                <a:lnTo>
                  <a:pt x="578" y="272"/>
                </a:lnTo>
                <a:lnTo>
                  <a:pt x="584" y="264"/>
                </a:lnTo>
                <a:lnTo>
                  <a:pt x="591" y="256"/>
                </a:lnTo>
                <a:lnTo>
                  <a:pt x="596" y="247"/>
                </a:lnTo>
                <a:lnTo>
                  <a:pt x="600" y="238"/>
                </a:lnTo>
                <a:lnTo>
                  <a:pt x="605" y="228"/>
                </a:lnTo>
                <a:lnTo>
                  <a:pt x="609" y="219"/>
                </a:lnTo>
                <a:lnTo>
                  <a:pt x="612" y="208"/>
                </a:lnTo>
                <a:lnTo>
                  <a:pt x="614" y="198"/>
                </a:lnTo>
                <a:lnTo>
                  <a:pt x="616" y="188"/>
                </a:lnTo>
                <a:lnTo>
                  <a:pt x="617" y="177"/>
                </a:lnTo>
                <a:lnTo>
                  <a:pt x="617" y="165"/>
                </a:lnTo>
                <a:lnTo>
                  <a:pt x="616" y="149"/>
                </a:lnTo>
                <a:lnTo>
                  <a:pt x="614" y="132"/>
                </a:lnTo>
                <a:lnTo>
                  <a:pt x="610" y="116"/>
                </a:lnTo>
                <a:lnTo>
                  <a:pt x="605" y="101"/>
                </a:lnTo>
                <a:lnTo>
                  <a:pt x="597" y="87"/>
                </a:lnTo>
                <a:lnTo>
                  <a:pt x="589" y="73"/>
                </a:lnTo>
                <a:lnTo>
                  <a:pt x="580" y="60"/>
                </a:lnTo>
                <a:lnTo>
                  <a:pt x="569" y="48"/>
                </a:lnTo>
                <a:lnTo>
                  <a:pt x="557" y="37"/>
                </a:lnTo>
                <a:lnTo>
                  <a:pt x="545" y="28"/>
                </a:lnTo>
                <a:lnTo>
                  <a:pt x="531" y="20"/>
                </a:lnTo>
                <a:lnTo>
                  <a:pt x="517" y="13"/>
                </a:lnTo>
                <a:lnTo>
                  <a:pt x="501" y="7"/>
                </a:lnTo>
                <a:lnTo>
                  <a:pt x="486" y="3"/>
                </a:lnTo>
                <a:lnTo>
                  <a:pt x="468" y="1"/>
                </a:lnTo>
                <a:lnTo>
                  <a:pt x="452" y="0"/>
                </a:lnTo>
                <a:lnTo>
                  <a:pt x="435" y="1"/>
                </a:lnTo>
                <a:lnTo>
                  <a:pt x="418" y="3"/>
                </a:lnTo>
                <a:lnTo>
                  <a:pt x="403" y="7"/>
                </a:lnTo>
                <a:lnTo>
                  <a:pt x="387" y="13"/>
                </a:lnTo>
                <a:lnTo>
                  <a:pt x="373" y="20"/>
                </a:lnTo>
                <a:lnTo>
                  <a:pt x="359" y="28"/>
                </a:lnTo>
                <a:lnTo>
                  <a:pt x="346" y="37"/>
                </a:lnTo>
                <a:lnTo>
                  <a:pt x="334" y="48"/>
                </a:lnTo>
                <a:lnTo>
                  <a:pt x="324" y="60"/>
                </a:lnTo>
                <a:lnTo>
                  <a:pt x="315" y="73"/>
                </a:lnTo>
                <a:lnTo>
                  <a:pt x="306" y="87"/>
                </a:lnTo>
                <a:lnTo>
                  <a:pt x="299" y="101"/>
                </a:lnTo>
                <a:lnTo>
                  <a:pt x="294" y="116"/>
                </a:lnTo>
                <a:lnTo>
                  <a:pt x="289" y="132"/>
                </a:lnTo>
                <a:lnTo>
                  <a:pt x="287" y="149"/>
                </a:lnTo>
                <a:lnTo>
                  <a:pt x="286" y="165"/>
                </a:lnTo>
                <a:lnTo>
                  <a:pt x="286" y="177"/>
                </a:lnTo>
                <a:lnTo>
                  <a:pt x="287" y="188"/>
                </a:lnTo>
                <a:lnTo>
                  <a:pt x="289" y="198"/>
                </a:lnTo>
                <a:lnTo>
                  <a:pt x="291" y="208"/>
                </a:lnTo>
                <a:lnTo>
                  <a:pt x="295" y="219"/>
                </a:lnTo>
                <a:lnTo>
                  <a:pt x="299" y="228"/>
                </a:lnTo>
                <a:lnTo>
                  <a:pt x="303" y="238"/>
                </a:lnTo>
                <a:lnTo>
                  <a:pt x="308" y="247"/>
                </a:lnTo>
                <a:lnTo>
                  <a:pt x="313" y="256"/>
                </a:lnTo>
                <a:lnTo>
                  <a:pt x="319" y="264"/>
                </a:lnTo>
                <a:lnTo>
                  <a:pt x="326" y="272"/>
                </a:lnTo>
                <a:lnTo>
                  <a:pt x="332" y="280"/>
                </a:lnTo>
                <a:lnTo>
                  <a:pt x="340" y="287"/>
                </a:lnTo>
                <a:lnTo>
                  <a:pt x="348" y="294"/>
                </a:lnTo>
                <a:lnTo>
                  <a:pt x="356" y="300"/>
                </a:lnTo>
                <a:lnTo>
                  <a:pt x="364" y="306"/>
                </a:lnTo>
                <a:lnTo>
                  <a:pt x="226" y="583"/>
                </a:lnTo>
                <a:lnTo>
                  <a:pt x="212" y="578"/>
                </a:lnTo>
                <a:lnTo>
                  <a:pt x="197" y="575"/>
                </a:lnTo>
                <a:lnTo>
                  <a:pt x="182" y="573"/>
                </a:lnTo>
                <a:lnTo>
                  <a:pt x="166" y="572"/>
                </a:lnTo>
                <a:lnTo>
                  <a:pt x="149" y="573"/>
                </a:lnTo>
                <a:lnTo>
                  <a:pt x="133" y="575"/>
                </a:lnTo>
                <a:lnTo>
                  <a:pt x="117" y="579"/>
                </a:lnTo>
                <a:lnTo>
                  <a:pt x="102" y="584"/>
                </a:lnTo>
                <a:lnTo>
                  <a:pt x="87" y="592"/>
                </a:lnTo>
                <a:lnTo>
                  <a:pt x="74" y="601"/>
                </a:lnTo>
                <a:lnTo>
                  <a:pt x="61" y="609"/>
                </a:lnTo>
                <a:lnTo>
                  <a:pt x="49" y="620"/>
                </a:lnTo>
                <a:lnTo>
                  <a:pt x="38" y="632"/>
                </a:lnTo>
                <a:lnTo>
                  <a:pt x="29" y="645"/>
                </a:lnTo>
                <a:lnTo>
                  <a:pt x="20" y="658"/>
                </a:lnTo>
                <a:lnTo>
                  <a:pt x="14" y="673"/>
                </a:lnTo>
                <a:lnTo>
                  <a:pt x="7" y="688"/>
                </a:lnTo>
                <a:lnTo>
                  <a:pt x="4" y="705"/>
                </a:lnTo>
                <a:lnTo>
                  <a:pt x="1" y="721"/>
                </a:lnTo>
                <a:lnTo>
                  <a:pt x="0" y="738"/>
                </a:lnTo>
                <a:lnTo>
                  <a:pt x="1" y="754"/>
                </a:lnTo>
                <a:lnTo>
                  <a:pt x="4" y="771"/>
                </a:lnTo>
                <a:lnTo>
                  <a:pt x="7" y="786"/>
                </a:lnTo>
                <a:lnTo>
                  <a:pt x="14" y="802"/>
                </a:lnTo>
                <a:lnTo>
                  <a:pt x="20" y="816"/>
                </a:lnTo>
                <a:lnTo>
                  <a:pt x="29" y="830"/>
                </a:lnTo>
                <a:lnTo>
                  <a:pt x="38" y="843"/>
                </a:lnTo>
                <a:lnTo>
                  <a:pt x="49" y="855"/>
                </a:lnTo>
                <a:lnTo>
                  <a:pt x="61" y="865"/>
                </a:lnTo>
                <a:lnTo>
                  <a:pt x="74" y="875"/>
                </a:lnTo>
                <a:lnTo>
                  <a:pt x="87" y="883"/>
                </a:lnTo>
                <a:lnTo>
                  <a:pt x="102" y="890"/>
                </a:lnTo>
                <a:lnTo>
                  <a:pt x="117" y="895"/>
                </a:lnTo>
                <a:lnTo>
                  <a:pt x="133" y="900"/>
                </a:lnTo>
                <a:lnTo>
                  <a:pt x="149" y="902"/>
                </a:lnTo>
                <a:lnTo>
                  <a:pt x="166" y="903"/>
                </a:lnTo>
                <a:lnTo>
                  <a:pt x="182" y="902"/>
                </a:lnTo>
                <a:lnTo>
                  <a:pt x="197" y="900"/>
                </a:lnTo>
                <a:lnTo>
                  <a:pt x="212" y="897"/>
                </a:lnTo>
                <a:lnTo>
                  <a:pt x="227" y="891"/>
                </a:lnTo>
                <a:lnTo>
                  <a:pt x="241" y="885"/>
                </a:lnTo>
                <a:lnTo>
                  <a:pt x="254" y="877"/>
                </a:lnTo>
                <a:lnTo>
                  <a:pt x="266" y="869"/>
                </a:lnTo>
                <a:lnTo>
                  <a:pt x="277" y="859"/>
                </a:lnTo>
                <a:lnTo>
                  <a:pt x="288" y="848"/>
                </a:lnTo>
                <a:lnTo>
                  <a:pt x="298" y="838"/>
                </a:lnTo>
                <a:lnTo>
                  <a:pt x="306" y="825"/>
                </a:lnTo>
                <a:lnTo>
                  <a:pt x="314" y="812"/>
                </a:lnTo>
                <a:lnTo>
                  <a:pt x="320" y="798"/>
                </a:lnTo>
                <a:lnTo>
                  <a:pt x="325" y="783"/>
                </a:lnTo>
                <a:lnTo>
                  <a:pt x="329" y="768"/>
                </a:lnTo>
                <a:lnTo>
                  <a:pt x="331" y="753"/>
                </a:lnTo>
                <a:lnTo>
                  <a:pt x="573" y="753"/>
                </a:lnTo>
                <a:lnTo>
                  <a:pt x="576" y="768"/>
                </a:lnTo>
                <a:lnTo>
                  <a:pt x="579" y="783"/>
                </a:lnTo>
                <a:lnTo>
                  <a:pt x="583" y="798"/>
                </a:lnTo>
                <a:lnTo>
                  <a:pt x="590" y="812"/>
                </a:lnTo>
                <a:lnTo>
                  <a:pt x="597" y="825"/>
                </a:lnTo>
                <a:lnTo>
                  <a:pt x="606" y="838"/>
                </a:lnTo>
                <a:lnTo>
                  <a:pt x="615" y="848"/>
                </a:lnTo>
                <a:lnTo>
                  <a:pt x="626" y="859"/>
                </a:lnTo>
                <a:lnTo>
                  <a:pt x="638" y="869"/>
                </a:lnTo>
                <a:lnTo>
                  <a:pt x="650" y="877"/>
                </a:lnTo>
                <a:lnTo>
                  <a:pt x="663" y="885"/>
                </a:lnTo>
                <a:lnTo>
                  <a:pt x="676" y="891"/>
                </a:lnTo>
                <a:lnTo>
                  <a:pt x="691" y="897"/>
                </a:lnTo>
                <a:lnTo>
                  <a:pt x="706" y="900"/>
                </a:lnTo>
                <a:lnTo>
                  <a:pt x="721" y="902"/>
                </a:lnTo>
                <a:lnTo>
                  <a:pt x="738" y="903"/>
                </a:lnTo>
                <a:lnTo>
                  <a:pt x="755" y="902"/>
                </a:lnTo>
                <a:lnTo>
                  <a:pt x="771" y="900"/>
                </a:lnTo>
                <a:lnTo>
                  <a:pt x="787" y="895"/>
                </a:lnTo>
                <a:lnTo>
                  <a:pt x="802" y="890"/>
                </a:lnTo>
                <a:lnTo>
                  <a:pt x="817" y="883"/>
                </a:lnTo>
                <a:lnTo>
                  <a:pt x="830" y="875"/>
                </a:lnTo>
                <a:lnTo>
                  <a:pt x="843" y="865"/>
                </a:lnTo>
                <a:lnTo>
                  <a:pt x="854" y="855"/>
                </a:lnTo>
                <a:lnTo>
                  <a:pt x="865" y="843"/>
                </a:lnTo>
                <a:lnTo>
                  <a:pt x="875" y="830"/>
                </a:lnTo>
                <a:lnTo>
                  <a:pt x="883" y="816"/>
                </a:lnTo>
                <a:lnTo>
                  <a:pt x="890" y="802"/>
                </a:lnTo>
                <a:lnTo>
                  <a:pt x="896" y="786"/>
                </a:lnTo>
                <a:lnTo>
                  <a:pt x="900" y="771"/>
                </a:lnTo>
                <a:lnTo>
                  <a:pt x="903" y="754"/>
                </a:lnTo>
                <a:lnTo>
                  <a:pt x="904" y="738"/>
                </a:lnTo>
                <a:lnTo>
                  <a:pt x="903" y="721"/>
                </a:lnTo>
                <a:lnTo>
                  <a:pt x="900" y="705"/>
                </a:lnTo>
                <a:lnTo>
                  <a:pt x="896" y="688"/>
                </a:lnTo>
                <a:lnTo>
                  <a:pt x="890" y="673"/>
                </a:lnTo>
                <a:lnTo>
                  <a:pt x="883" y="658"/>
                </a:lnTo>
                <a:lnTo>
                  <a:pt x="875" y="645"/>
                </a:lnTo>
                <a:lnTo>
                  <a:pt x="865" y="632"/>
                </a:lnTo>
                <a:lnTo>
                  <a:pt x="854" y="620"/>
                </a:lnTo>
                <a:lnTo>
                  <a:pt x="843" y="609"/>
                </a:lnTo>
                <a:lnTo>
                  <a:pt x="830" y="601"/>
                </a:lnTo>
                <a:lnTo>
                  <a:pt x="817" y="592"/>
                </a:lnTo>
                <a:lnTo>
                  <a:pt x="802" y="584"/>
                </a:lnTo>
                <a:lnTo>
                  <a:pt x="787" y="579"/>
                </a:lnTo>
                <a:lnTo>
                  <a:pt x="771" y="575"/>
                </a:lnTo>
                <a:lnTo>
                  <a:pt x="755" y="573"/>
                </a:lnTo>
                <a:lnTo>
                  <a:pt x="738" y="572"/>
                </a:lnTo>
                <a:lnTo>
                  <a:pt x="73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4408097" cy="6858000"/>
          </a:xfrm>
          <a:prstGeom prst="rect">
            <a:avLst/>
          </a:prstGeom>
        </p:spPr>
      </p:pic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10</a:t>
            </a:fld>
            <a:endParaRPr lang="en-US" altLang="ru-RU">
              <a:solidFill>
                <a:srgbClr val="898989"/>
              </a:solidFill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4636219" y="928132"/>
            <a:ext cx="6933481" cy="48494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Minsk agreements 2014-2015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Integration to the RF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We are Approaching to the Turning Point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Abkhazian scenario or </a:t>
            </a:r>
            <a:r>
              <a:rPr lang="en-US" sz="4000" dirty="0" err="1"/>
              <a:t>Nagorny</a:t>
            </a:r>
            <a:r>
              <a:rPr lang="en-US" sz="4000" dirty="0"/>
              <a:t> </a:t>
            </a:r>
            <a:r>
              <a:rPr lang="en-US" sz="4000" dirty="0" err="1"/>
              <a:t>Karabakh</a:t>
            </a:r>
            <a:r>
              <a:rPr lang="en-US" sz="4000" dirty="0"/>
              <a:t> scenario </a:t>
            </a:r>
          </a:p>
        </p:txBody>
      </p:sp>
      <p:sp>
        <p:nvSpPr>
          <p:cNvPr id="21" name="Rectangle 49"/>
          <p:cNvSpPr/>
          <p:nvPr/>
        </p:nvSpPr>
        <p:spPr>
          <a:xfrm>
            <a:off x="-4397" y="-8626"/>
            <a:ext cx="4422118" cy="6866518"/>
          </a:xfrm>
          <a:prstGeom prst="rect">
            <a:avLst/>
          </a:prstGeom>
          <a:solidFill>
            <a:srgbClr val="1A21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-441801" y="2173865"/>
            <a:ext cx="4694624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marL="588645" algn="ctr">
              <a:lnSpc>
                <a:spcPct val="115000"/>
              </a:lnSpc>
            </a:pPr>
            <a:r>
              <a:rPr lang="en-US" sz="4800" b="1" i="1" dirty="0">
                <a:solidFill>
                  <a:schemeClr val="bg1"/>
                </a:solidFill>
                <a:latin typeface="+mj-lt"/>
              </a:rPr>
              <a:t>Donbas War:  </a:t>
            </a:r>
          </a:p>
          <a:p>
            <a:pPr marL="588645" algn="ctr">
              <a:lnSpc>
                <a:spcPct val="115000"/>
              </a:lnSpc>
            </a:pPr>
            <a:r>
              <a:rPr lang="en-US" sz="4800" b="1" i="1" dirty="0">
                <a:solidFill>
                  <a:schemeClr val="bg1"/>
                </a:solidFill>
                <a:latin typeface="+mj-lt"/>
              </a:rPr>
              <a:t>Political</a:t>
            </a:r>
          </a:p>
          <a:p>
            <a:pPr marL="588645" algn="ctr">
              <a:lnSpc>
                <a:spcPct val="115000"/>
              </a:lnSpc>
            </a:pPr>
            <a:r>
              <a:rPr lang="en-US" sz="4800" b="1" i="1" dirty="0">
                <a:solidFill>
                  <a:schemeClr val="bg1"/>
                </a:solidFill>
                <a:latin typeface="+mj-lt"/>
              </a:rPr>
              <a:t>Aspect</a:t>
            </a:r>
            <a:endParaRPr lang="ru-RU" sz="4800" b="1" i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233"/>
          <p:cNvGrpSpPr/>
          <p:nvPr/>
        </p:nvGrpSpPr>
        <p:grpSpPr>
          <a:xfrm>
            <a:off x="1771476" y="1478158"/>
            <a:ext cx="583134" cy="583134"/>
            <a:chOff x="11045825" y="2247900"/>
            <a:chExt cx="258763" cy="258763"/>
          </a:xfrm>
          <a:solidFill>
            <a:schemeClr val="bg1"/>
          </a:solidFill>
        </p:grpSpPr>
        <p:sp>
          <p:nvSpPr>
            <p:cNvPr id="36" name="Freeform 207"/>
            <p:cNvSpPr>
              <a:spLocks/>
            </p:cNvSpPr>
            <p:nvPr/>
          </p:nvSpPr>
          <p:spPr bwMode="auto">
            <a:xfrm>
              <a:off x="11155363" y="2478088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2 w 120"/>
                <a:gd name="T13" fmla="*/ 6 h 30"/>
                <a:gd name="T14" fmla="*/ 1 w 120"/>
                <a:gd name="T15" fmla="*/ 8 h 30"/>
                <a:gd name="T16" fmla="*/ 0 w 120"/>
                <a:gd name="T17" fmla="*/ 11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0 h 30"/>
                <a:gd name="T24" fmla="*/ 2 w 120"/>
                <a:gd name="T25" fmla="*/ 23 h 30"/>
                <a:gd name="T26" fmla="*/ 5 w 120"/>
                <a:gd name="T27" fmla="*/ 25 h 30"/>
                <a:gd name="T28" fmla="*/ 7 w 120"/>
                <a:gd name="T29" fmla="*/ 26 h 30"/>
                <a:gd name="T30" fmla="*/ 9 w 120"/>
                <a:gd name="T31" fmla="*/ 29 h 30"/>
                <a:gd name="T32" fmla="*/ 12 w 120"/>
                <a:gd name="T33" fmla="*/ 29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29 h 30"/>
                <a:gd name="T40" fmla="*/ 111 w 120"/>
                <a:gd name="T41" fmla="*/ 29 h 30"/>
                <a:gd name="T42" fmla="*/ 114 w 120"/>
                <a:gd name="T43" fmla="*/ 26 h 30"/>
                <a:gd name="T44" fmla="*/ 116 w 120"/>
                <a:gd name="T45" fmla="*/ 25 h 30"/>
                <a:gd name="T46" fmla="*/ 118 w 120"/>
                <a:gd name="T47" fmla="*/ 23 h 30"/>
                <a:gd name="T48" fmla="*/ 119 w 120"/>
                <a:gd name="T49" fmla="*/ 20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1 h 30"/>
                <a:gd name="T56" fmla="*/ 119 w 120"/>
                <a:gd name="T57" fmla="*/ 8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29"/>
                  </a:lnTo>
                  <a:lnTo>
                    <a:pt x="111" y="29"/>
                  </a:lnTo>
                  <a:lnTo>
                    <a:pt x="114" y="26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208"/>
            <p:cNvSpPr>
              <a:spLocks/>
            </p:cNvSpPr>
            <p:nvPr/>
          </p:nvSpPr>
          <p:spPr bwMode="auto">
            <a:xfrm>
              <a:off x="11164888" y="24971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9 w 60"/>
                <a:gd name="T7" fmla="*/ 1 h 30"/>
                <a:gd name="T8" fmla="*/ 7 w 60"/>
                <a:gd name="T9" fmla="*/ 2 h 30"/>
                <a:gd name="T10" fmla="*/ 5 w 60"/>
                <a:gd name="T11" fmla="*/ 4 h 30"/>
                <a:gd name="T12" fmla="*/ 3 w 60"/>
                <a:gd name="T13" fmla="*/ 6 h 30"/>
                <a:gd name="T14" fmla="*/ 1 w 60"/>
                <a:gd name="T15" fmla="*/ 8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8 h 30"/>
                <a:gd name="T22" fmla="*/ 1 w 60"/>
                <a:gd name="T23" fmla="*/ 20 h 30"/>
                <a:gd name="T24" fmla="*/ 3 w 60"/>
                <a:gd name="T25" fmla="*/ 23 h 30"/>
                <a:gd name="T26" fmla="*/ 5 w 60"/>
                <a:gd name="T27" fmla="*/ 25 h 30"/>
                <a:gd name="T28" fmla="*/ 7 w 60"/>
                <a:gd name="T29" fmla="*/ 28 h 30"/>
                <a:gd name="T30" fmla="*/ 9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9 w 60"/>
                <a:gd name="T39" fmla="*/ 30 h 30"/>
                <a:gd name="T40" fmla="*/ 51 w 60"/>
                <a:gd name="T41" fmla="*/ 29 h 30"/>
                <a:gd name="T42" fmla="*/ 54 w 60"/>
                <a:gd name="T43" fmla="*/ 28 h 30"/>
                <a:gd name="T44" fmla="*/ 56 w 60"/>
                <a:gd name="T45" fmla="*/ 25 h 30"/>
                <a:gd name="T46" fmla="*/ 57 w 60"/>
                <a:gd name="T47" fmla="*/ 23 h 30"/>
                <a:gd name="T48" fmla="*/ 59 w 60"/>
                <a:gd name="T49" fmla="*/ 20 h 30"/>
                <a:gd name="T50" fmla="*/ 60 w 60"/>
                <a:gd name="T51" fmla="*/ 18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8 h 30"/>
                <a:gd name="T58" fmla="*/ 57 w 60"/>
                <a:gd name="T59" fmla="*/ 6 h 30"/>
                <a:gd name="T60" fmla="*/ 56 w 60"/>
                <a:gd name="T61" fmla="*/ 4 h 30"/>
                <a:gd name="T62" fmla="*/ 54 w 60"/>
                <a:gd name="T63" fmla="*/ 2 h 30"/>
                <a:gd name="T64" fmla="*/ 51 w 60"/>
                <a:gd name="T65" fmla="*/ 1 h 30"/>
                <a:gd name="T66" fmla="*/ 49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209"/>
            <p:cNvSpPr>
              <a:spLocks noEditPoints="1"/>
            </p:cNvSpPr>
            <p:nvPr/>
          </p:nvSpPr>
          <p:spPr bwMode="auto">
            <a:xfrm>
              <a:off x="11093450" y="2290763"/>
              <a:ext cx="163513" cy="177800"/>
            </a:xfrm>
            <a:custGeom>
              <a:avLst/>
              <a:gdLst>
                <a:gd name="T0" fmla="*/ 303 w 512"/>
                <a:gd name="T1" fmla="*/ 484 h 558"/>
                <a:gd name="T2" fmla="*/ 211 w 512"/>
                <a:gd name="T3" fmla="*/ 489 h 558"/>
                <a:gd name="T4" fmla="*/ 200 w 512"/>
                <a:gd name="T5" fmla="*/ 475 h 558"/>
                <a:gd name="T6" fmla="*/ 131 w 512"/>
                <a:gd name="T7" fmla="*/ 444 h 558"/>
                <a:gd name="T8" fmla="*/ 77 w 512"/>
                <a:gd name="T9" fmla="*/ 395 h 558"/>
                <a:gd name="T10" fmla="*/ 43 w 512"/>
                <a:gd name="T11" fmla="*/ 330 h 558"/>
                <a:gd name="T12" fmla="*/ 30 w 512"/>
                <a:gd name="T13" fmla="*/ 256 h 558"/>
                <a:gd name="T14" fmla="*/ 35 w 512"/>
                <a:gd name="T15" fmla="*/ 211 h 558"/>
                <a:gd name="T16" fmla="*/ 48 w 512"/>
                <a:gd name="T17" fmla="*/ 168 h 558"/>
                <a:gd name="T18" fmla="*/ 97 w 512"/>
                <a:gd name="T19" fmla="*/ 97 h 558"/>
                <a:gd name="T20" fmla="*/ 168 w 512"/>
                <a:gd name="T21" fmla="*/ 48 h 558"/>
                <a:gd name="T22" fmla="*/ 210 w 512"/>
                <a:gd name="T23" fmla="*/ 35 h 558"/>
                <a:gd name="T24" fmla="*/ 256 w 512"/>
                <a:gd name="T25" fmla="*/ 30 h 558"/>
                <a:gd name="T26" fmla="*/ 301 w 512"/>
                <a:gd name="T27" fmla="*/ 35 h 558"/>
                <a:gd name="T28" fmla="*/ 344 w 512"/>
                <a:gd name="T29" fmla="*/ 48 h 558"/>
                <a:gd name="T30" fmla="*/ 416 w 512"/>
                <a:gd name="T31" fmla="*/ 97 h 558"/>
                <a:gd name="T32" fmla="*/ 464 w 512"/>
                <a:gd name="T33" fmla="*/ 168 h 558"/>
                <a:gd name="T34" fmla="*/ 477 w 512"/>
                <a:gd name="T35" fmla="*/ 211 h 558"/>
                <a:gd name="T36" fmla="*/ 482 w 512"/>
                <a:gd name="T37" fmla="*/ 256 h 558"/>
                <a:gd name="T38" fmla="*/ 470 w 512"/>
                <a:gd name="T39" fmla="*/ 330 h 558"/>
                <a:gd name="T40" fmla="*/ 434 w 512"/>
                <a:gd name="T41" fmla="*/ 395 h 558"/>
                <a:gd name="T42" fmla="*/ 381 w 512"/>
                <a:gd name="T43" fmla="*/ 444 h 558"/>
                <a:gd name="T44" fmla="*/ 312 w 512"/>
                <a:gd name="T45" fmla="*/ 475 h 558"/>
                <a:gd name="T46" fmla="*/ 218 w 512"/>
                <a:gd name="T47" fmla="*/ 3 h 558"/>
                <a:gd name="T48" fmla="*/ 168 w 512"/>
                <a:gd name="T49" fmla="*/ 16 h 558"/>
                <a:gd name="T50" fmla="*/ 123 w 512"/>
                <a:gd name="T51" fmla="*/ 38 h 558"/>
                <a:gd name="T52" fmla="*/ 84 w 512"/>
                <a:gd name="T53" fmla="*/ 67 h 558"/>
                <a:gd name="T54" fmla="*/ 52 w 512"/>
                <a:gd name="T55" fmla="*/ 103 h 558"/>
                <a:gd name="T56" fmla="*/ 26 w 512"/>
                <a:gd name="T57" fmla="*/ 146 h 558"/>
                <a:gd name="T58" fmla="*/ 9 w 512"/>
                <a:gd name="T59" fmla="*/ 192 h 558"/>
                <a:gd name="T60" fmla="*/ 0 w 512"/>
                <a:gd name="T61" fmla="*/ 243 h 558"/>
                <a:gd name="T62" fmla="*/ 8 w 512"/>
                <a:gd name="T63" fmla="*/ 317 h 558"/>
                <a:gd name="T64" fmla="*/ 39 w 512"/>
                <a:gd name="T65" fmla="*/ 391 h 558"/>
                <a:gd name="T66" fmla="*/ 91 w 512"/>
                <a:gd name="T67" fmla="*/ 451 h 558"/>
                <a:gd name="T68" fmla="*/ 161 w 512"/>
                <a:gd name="T69" fmla="*/ 493 h 558"/>
                <a:gd name="T70" fmla="*/ 182 w 512"/>
                <a:gd name="T71" fmla="*/ 548 h 558"/>
                <a:gd name="T72" fmla="*/ 190 w 512"/>
                <a:gd name="T73" fmla="*/ 557 h 558"/>
                <a:gd name="T74" fmla="*/ 320 w 512"/>
                <a:gd name="T75" fmla="*/ 557 h 558"/>
                <a:gd name="T76" fmla="*/ 329 w 512"/>
                <a:gd name="T77" fmla="*/ 550 h 558"/>
                <a:gd name="T78" fmla="*/ 331 w 512"/>
                <a:gd name="T79" fmla="*/ 501 h 558"/>
                <a:gd name="T80" fmla="*/ 404 w 512"/>
                <a:gd name="T81" fmla="*/ 464 h 558"/>
                <a:gd name="T82" fmla="*/ 462 w 512"/>
                <a:gd name="T83" fmla="*/ 409 h 558"/>
                <a:gd name="T84" fmla="*/ 499 w 512"/>
                <a:gd name="T85" fmla="*/ 338 h 558"/>
                <a:gd name="T86" fmla="*/ 512 w 512"/>
                <a:gd name="T87" fmla="*/ 256 h 558"/>
                <a:gd name="T88" fmla="*/ 507 w 512"/>
                <a:gd name="T89" fmla="*/ 205 h 558"/>
                <a:gd name="T90" fmla="*/ 492 w 512"/>
                <a:gd name="T91" fmla="*/ 157 h 558"/>
                <a:gd name="T92" fmla="*/ 469 w 512"/>
                <a:gd name="T93" fmla="*/ 114 h 558"/>
                <a:gd name="T94" fmla="*/ 437 w 512"/>
                <a:gd name="T95" fmla="*/ 75 h 558"/>
                <a:gd name="T96" fmla="*/ 399 w 512"/>
                <a:gd name="T97" fmla="*/ 44 h 558"/>
                <a:gd name="T98" fmla="*/ 356 w 512"/>
                <a:gd name="T99" fmla="*/ 20 h 558"/>
                <a:gd name="T100" fmla="*/ 308 w 512"/>
                <a:gd name="T101" fmla="*/ 5 h 558"/>
                <a:gd name="T102" fmla="*/ 256 w 512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58">
                  <a:moveTo>
                    <a:pt x="312" y="475"/>
                  </a:moveTo>
                  <a:lnTo>
                    <a:pt x="308" y="476"/>
                  </a:lnTo>
                  <a:lnTo>
                    <a:pt x="305" y="480"/>
                  </a:lnTo>
                  <a:lnTo>
                    <a:pt x="303" y="484"/>
                  </a:lnTo>
                  <a:lnTo>
                    <a:pt x="301" y="489"/>
                  </a:lnTo>
                  <a:lnTo>
                    <a:pt x="301" y="528"/>
                  </a:lnTo>
                  <a:lnTo>
                    <a:pt x="211" y="528"/>
                  </a:lnTo>
                  <a:lnTo>
                    <a:pt x="211" y="489"/>
                  </a:lnTo>
                  <a:lnTo>
                    <a:pt x="210" y="484"/>
                  </a:lnTo>
                  <a:lnTo>
                    <a:pt x="208" y="480"/>
                  </a:lnTo>
                  <a:lnTo>
                    <a:pt x="204" y="476"/>
                  </a:lnTo>
                  <a:lnTo>
                    <a:pt x="200" y="475"/>
                  </a:lnTo>
                  <a:lnTo>
                    <a:pt x="181" y="469"/>
                  </a:lnTo>
                  <a:lnTo>
                    <a:pt x="164" y="462"/>
                  </a:lnTo>
                  <a:lnTo>
                    <a:pt x="147" y="454"/>
                  </a:lnTo>
                  <a:lnTo>
                    <a:pt x="131" y="444"/>
                  </a:lnTo>
                  <a:lnTo>
                    <a:pt x="116" y="433"/>
                  </a:lnTo>
                  <a:lnTo>
                    <a:pt x="102" y="421"/>
                  </a:lnTo>
                  <a:lnTo>
                    <a:pt x="89" y="409"/>
                  </a:lnTo>
                  <a:lnTo>
                    <a:pt x="77" y="395"/>
                  </a:lnTo>
                  <a:lnTo>
                    <a:pt x="67" y="380"/>
                  </a:lnTo>
                  <a:lnTo>
                    <a:pt x="58" y="364"/>
                  </a:lnTo>
                  <a:lnTo>
                    <a:pt x="49" y="347"/>
                  </a:lnTo>
                  <a:lnTo>
                    <a:pt x="43" y="330"/>
                  </a:lnTo>
                  <a:lnTo>
                    <a:pt x="38" y="312"/>
                  </a:lnTo>
                  <a:lnTo>
                    <a:pt x="33" y="294"/>
                  </a:lnTo>
                  <a:lnTo>
                    <a:pt x="31" y="276"/>
                  </a:lnTo>
                  <a:lnTo>
                    <a:pt x="30" y="256"/>
                  </a:lnTo>
                  <a:lnTo>
                    <a:pt x="31" y="245"/>
                  </a:lnTo>
                  <a:lnTo>
                    <a:pt x="31" y="233"/>
                  </a:lnTo>
                  <a:lnTo>
                    <a:pt x="33" y="222"/>
                  </a:lnTo>
                  <a:lnTo>
                    <a:pt x="35" y="211"/>
                  </a:lnTo>
                  <a:lnTo>
                    <a:pt x="38" y="199"/>
                  </a:lnTo>
                  <a:lnTo>
                    <a:pt x="41" y="189"/>
                  </a:lnTo>
                  <a:lnTo>
                    <a:pt x="44" y="179"/>
                  </a:lnTo>
                  <a:lnTo>
                    <a:pt x="48" y="168"/>
                  </a:lnTo>
                  <a:lnTo>
                    <a:pt x="58" y="149"/>
                  </a:lnTo>
                  <a:lnTo>
                    <a:pt x="69" y="130"/>
                  </a:lnTo>
                  <a:lnTo>
                    <a:pt x="82" y="113"/>
                  </a:lnTo>
                  <a:lnTo>
                    <a:pt x="97" y="97"/>
                  </a:lnTo>
                  <a:lnTo>
                    <a:pt x="113" y="83"/>
                  </a:lnTo>
                  <a:lnTo>
                    <a:pt x="130" y="69"/>
                  </a:lnTo>
                  <a:lnTo>
                    <a:pt x="149" y="58"/>
                  </a:lnTo>
                  <a:lnTo>
                    <a:pt x="168" y="48"/>
                  </a:lnTo>
                  <a:lnTo>
                    <a:pt x="178" y="44"/>
                  </a:lnTo>
                  <a:lnTo>
                    <a:pt x="189" y="41"/>
                  </a:lnTo>
                  <a:lnTo>
                    <a:pt x="200" y="38"/>
                  </a:lnTo>
                  <a:lnTo>
                    <a:pt x="210" y="35"/>
                  </a:lnTo>
                  <a:lnTo>
                    <a:pt x="222" y="33"/>
                  </a:lnTo>
                  <a:lnTo>
                    <a:pt x="233" y="32"/>
                  </a:lnTo>
                  <a:lnTo>
                    <a:pt x="245" y="31"/>
                  </a:lnTo>
                  <a:lnTo>
                    <a:pt x="256" y="30"/>
                  </a:lnTo>
                  <a:lnTo>
                    <a:pt x="268" y="31"/>
                  </a:lnTo>
                  <a:lnTo>
                    <a:pt x="279" y="31"/>
                  </a:lnTo>
                  <a:lnTo>
                    <a:pt x="291" y="33"/>
                  </a:lnTo>
                  <a:lnTo>
                    <a:pt x="301" y="35"/>
                  </a:lnTo>
                  <a:lnTo>
                    <a:pt x="312" y="38"/>
                  </a:lnTo>
                  <a:lnTo>
                    <a:pt x="323" y="41"/>
                  </a:lnTo>
                  <a:lnTo>
                    <a:pt x="334" y="44"/>
                  </a:lnTo>
                  <a:lnTo>
                    <a:pt x="344" y="48"/>
                  </a:lnTo>
                  <a:lnTo>
                    <a:pt x="364" y="58"/>
                  </a:lnTo>
                  <a:lnTo>
                    <a:pt x="382" y="69"/>
                  </a:lnTo>
                  <a:lnTo>
                    <a:pt x="400" y="83"/>
                  </a:lnTo>
                  <a:lnTo>
                    <a:pt x="416" y="97"/>
                  </a:lnTo>
                  <a:lnTo>
                    <a:pt x="430" y="113"/>
                  </a:lnTo>
                  <a:lnTo>
                    <a:pt x="443" y="130"/>
                  </a:lnTo>
                  <a:lnTo>
                    <a:pt x="455" y="149"/>
                  </a:lnTo>
                  <a:lnTo>
                    <a:pt x="464" y="168"/>
                  </a:lnTo>
                  <a:lnTo>
                    <a:pt x="468" y="179"/>
                  </a:lnTo>
                  <a:lnTo>
                    <a:pt x="472" y="189"/>
                  </a:lnTo>
                  <a:lnTo>
                    <a:pt x="475" y="199"/>
                  </a:lnTo>
                  <a:lnTo>
                    <a:pt x="477" y="211"/>
                  </a:lnTo>
                  <a:lnTo>
                    <a:pt x="479" y="222"/>
                  </a:lnTo>
                  <a:lnTo>
                    <a:pt x="481" y="233"/>
                  </a:lnTo>
                  <a:lnTo>
                    <a:pt x="482" y="245"/>
                  </a:lnTo>
                  <a:lnTo>
                    <a:pt x="482" y="256"/>
                  </a:lnTo>
                  <a:lnTo>
                    <a:pt x="482" y="276"/>
                  </a:lnTo>
                  <a:lnTo>
                    <a:pt x="478" y="294"/>
                  </a:lnTo>
                  <a:lnTo>
                    <a:pt x="475" y="312"/>
                  </a:lnTo>
                  <a:lnTo>
                    <a:pt x="470" y="330"/>
                  </a:lnTo>
                  <a:lnTo>
                    <a:pt x="462" y="347"/>
                  </a:lnTo>
                  <a:lnTo>
                    <a:pt x="455" y="364"/>
                  </a:lnTo>
                  <a:lnTo>
                    <a:pt x="445" y="380"/>
                  </a:lnTo>
                  <a:lnTo>
                    <a:pt x="434" y="395"/>
                  </a:lnTo>
                  <a:lnTo>
                    <a:pt x="423" y="409"/>
                  </a:lnTo>
                  <a:lnTo>
                    <a:pt x="410" y="421"/>
                  </a:lnTo>
                  <a:lnTo>
                    <a:pt x="396" y="433"/>
                  </a:lnTo>
                  <a:lnTo>
                    <a:pt x="381" y="444"/>
                  </a:lnTo>
                  <a:lnTo>
                    <a:pt x="365" y="454"/>
                  </a:lnTo>
                  <a:lnTo>
                    <a:pt x="349" y="462"/>
                  </a:lnTo>
                  <a:lnTo>
                    <a:pt x="331" y="469"/>
                  </a:lnTo>
                  <a:lnTo>
                    <a:pt x="312" y="475"/>
                  </a:lnTo>
                  <a:close/>
                  <a:moveTo>
                    <a:pt x="256" y="0"/>
                  </a:moveTo>
                  <a:lnTo>
                    <a:pt x="244" y="1"/>
                  </a:lnTo>
                  <a:lnTo>
                    <a:pt x="230" y="2"/>
                  </a:lnTo>
                  <a:lnTo>
                    <a:pt x="218" y="3"/>
                  </a:lnTo>
                  <a:lnTo>
                    <a:pt x="205" y="5"/>
                  </a:lnTo>
                  <a:lnTo>
                    <a:pt x="192" y="9"/>
                  </a:lnTo>
                  <a:lnTo>
                    <a:pt x="180" y="12"/>
                  </a:lnTo>
                  <a:lnTo>
                    <a:pt x="168" y="16"/>
                  </a:lnTo>
                  <a:lnTo>
                    <a:pt x="157" y="20"/>
                  </a:lnTo>
                  <a:lnTo>
                    <a:pt x="145" y="26"/>
                  </a:lnTo>
                  <a:lnTo>
                    <a:pt x="134" y="31"/>
                  </a:lnTo>
                  <a:lnTo>
                    <a:pt x="123" y="38"/>
                  </a:lnTo>
                  <a:lnTo>
                    <a:pt x="113" y="44"/>
                  </a:lnTo>
                  <a:lnTo>
                    <a:pt x="103" y="52"/>
                  </a:lnTo>
                  <a:lnTo>
                    <a:pt x="93" y="59"/>
                  </a:lnTo>
                  <a:lnTo>
                    <a:pt x="84" y="67"/>
                  </a:lnTo>
                  <a:lnTo>
                    <a:pt x="75" y="75"/>
                  </a:lnTo>
                  <a:lnTo>
                    <a:pt x="67" y="85"/>
                  </a:lnTo>
                  <a:lnTo>
                    <a:pt x="59" y="93"/>
                  </a:lnTo>
                  <a:lnTo>
                    <a:pt x="52" y="103"/>
                  </a:lnTo>
                  <a:lnTo>
                    <a:pt x="44" y="114"/>
                  </a:lnTo>
                  <a:lnTo>
                    <a:pt x="38" y="123"/>
                  </a:lnTo>
                  <a:lnTo>
                    <a:pt x="31" y="134"/>
                  </a:lnTo>
                  <a:lnTo>
                    <a:pt x="26" y="146"/>
                  </a:lnTo>
                  <a:lnTo>
                    <a:pt x="20" y="157"/>
                  </a:lnTo>
                  <a:lnTo>
                    <a:pt x="16" y="168"/>
                  </a:lnTo>
                  <a:lnTo>
                    <a:pt x="12" y="180"/>
                  </a:lnTo>
                  <a:lnTo>
                    <a:pt x="9" y="192"/>
                  </a:lnTo>
                  <a:lnTo>
                    <a:pt x="5" y="205"/>
                  </a:lnTo>
                  <a:lnTo>
                    <a:pt x="3" y="218"/>
                  </a:lnTo>
                  <a:lnTo>
                    <a:pt x="1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8"/>
                  </a:lnTo>
                  <a:lnTo>
                    <a:pt x="20" y="356"/>
                  </a:lnTo>
                  <a:lnTo>
                    <a:pt x="29" y="374"/>
                  </a:lnTo>
                  <a:lnTo>
                    <a:pt x="39" y="391"/>
                  </a:lnTo>
                  <a:lnTo>
                    <a:pt x="50" y="409"/>
                  </a:lnTo>
                  <a:lnTo>
                    <a:pt x="63" y="424"/>
                  </a:lnTo>
                  <a:lnTo>
                    <a:pt x="77" y="439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3" y="485"/>
                  </a:lnTo>
                  <a:lnTo>
                    <a:pt x="161" y="493"/>
                  </a:lnTo>
                  <a:lnTo>
                    <a:pt x="181" y="501"/>
                  </a:lnTo>
                  <a:lnTo>
                    <a:pt x="181" y="543"/>
                  </a:lnTo>
                  <a:lnTo>
                    <a:pt x="181" y="545"/>
                  </a:lnTo>
                  <a:lnTo>
                    <a:pt x="182" y="548"/>
                  </a:lnTo>
                  <a:lnTo>
                    <a:pt x="183" y="550"/>
                  </a:lnTo>
                  <a:lnTo>
                    <a:pt x="186" y="553"/>
                  </a:lnTo>
                  <a:lnTo>
                    <a:pt x="188" y="554"/>
                  </a:lnTo>
                  <a:lnTo>
                    <a:pt x="190" y="557"/>
                  </a:lnTo>
                  <a:lnTo>
                    <a:pt x="193" y="557"/>
                  </a:lnTo>
                  <a:lnTo>
                    <a:pt x="196" y="558"/>
                  </a:lnTo>
                  <a:lnTo>
                    <a:pt x="316" y="558"/>
                  </a:lnTo>
                  <a:lnTo>
                    <a:pt x="320" y="557"/>
                  </a:lnTo>
                  <a:lnTo>
                    <a:pt x="322" y="557"/>
                  </a:lnTo>
                  <a:lnTo>
                    <a:pt x="325" y="554"/>
                  </a:lnTo>
                  <a:lnTo>
                    <a:pt x="327" y="553"/>
                  </a:lnTo>
                  <a:lnTo>
                    <a:pt x="329" y="550"/>
                  </a:lnTo>
                  <a:lnTo>
                    <a:pt x="330" y="548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01"/>
                  </a:lnTo>
                  <a:lnTo>
                    <a:pt x="351" y="493"/>
                  </a:lnTo>
                  <a:lnTo>
                    <a:pt x="370" y="485"/>
                  </a:lnTo>
                  <a:lnTo>
                    <a:pt x="388" y="475"/>
                  </a:lnTo>
                  <a:lnTo>
                    <a:pt x="404" y="464"/>
                  </a:lnTo>
                  <a:lnTo>
                    <a:pt x="420" y="451"/>
                  </a:lnTo>
                  <a:lnTo>
                    <a:pt x="436" y="439"/>
                  </a:lnTo>
                  <a:lnTo>
                    <a:pt x="449" y="424"/>
                  </a:lnTo>
                  <a:lnTo>
                    <a:pt x="462" y="409"/>
                  </a:lnTo>
                  <a:lnTo>
                    <a:pt x="473" y="391"/>
                  </a:lnTo>
                  <a:lnTo>
                    <a:pt x="483" y="374"/>
                  </a:lnTo>
                  <a:lnTo>
                    <a:pt x="491" y="356"/>
                  </a:lnTo>
                  <a:lnTo>
                    <a:pt x="499" y="338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2" y="277"/>
                  </a:lnTo>
                  <a:lnTo>
                    <a:pt x="512" y="256"/>
                  </a:lnTo>
                  <a:lnTo>
                    <a:pt x="512" y="243"/>
                  </a:lnTo>
                  <a:lnTo>
                    <a:pt x="511" y="231"/>
                  </a:lnTo>
                  <a:lnTo>
                    <a:pt x="510" y="218"/>
                  </a:lnTo>
                  <a:lnTo>
                    <a:pt x="507" y="205"/>
                  </a:lnTo>
                  <a:lnTo>
                    <a:pt x="504" y="192"/>
                  </a:lnTo>
                  <a:lnTo>
                    <a:pt x="501" y="180"/>
                  </a:lnTo>
                  <a:lnTo>
                    <a:pt x="497" y="168"/>
                  </a:lnTo>
                  <a:lnTo>
                    <a:pt x="492" y="157"/>
                  </a:lnTo>
                  <a:lnTo>
                    <a:pt x="487" y="146"/>
                  </a:lnTo>
                  <a:lnTo>
                    <a:pt x="482" y="134"/>
                  </a:lnTo>
                  <a:lnTo>
                    <a:pt x="475" y="123"/>
                  </a:lnTo>
                  <a:lnTo>
                    <a:pt x="469" y="114"/>
                  </a:lnTo>
                  <a:lnTo>
                    <a:pt x="461" y="103"/>
                  </a:lnTo>
                  <a:lnTo>
                    <a:pt x="454" y="93"/>
                  </a:lnTo>
                  <a:lnTo>
                    <a:pt x="445" y="85"/>
                  </a:lnTo>
                  <a:lnTo>
                    <a:pt x="437" y="75"/>
                  </a:lnTo>
                  <a:lnTo>
                    <a:pt x="428" y="67"/>
                  </a:lnTo>
                  <a:lnTo>
                    <a:pt x="418" y="59"/>
                  </a:lnTo>
                  <a:lnTo>
                    <a:pt x="409" y="52"/>
                  </a:lnTo>
                  <a:lnTo>
                    <a:pt x="399" y="44"/>
                  </a:lnTo>
                  <a:lnTo>
                    <a:pt x="388" y="38"/>
                  </a:lnTo>
                  <a:lnTo>
                    <a:pt x="378" y="31"/>
                  </a:lnTo>
                  <a:lnTo>
                    <a:pt x="367" y="26"/>
                  </a:lnTo>
                  <a:lnTo>
                    <a:pt x="356" y="20"/>
                  </a:lnTo>
                  <a:lnTo>
                    <a:pt x="344" y="16"/>
                  </a:lnTo>
                  <a:lnTo>
                    <a:pt x="333" y="12"/>
                  </a:lnTo>
                  <a:lnTo>
                    <a:pt x="320" y="9"/>
                  </a:lnTo>
                  <a:lnTo>
                    <a:pt x="308" y="5"/>
                  </a:lnTo>
                  <a:lnTo>
                    <a:pt x="295" y="3"/>
                  </a:lnTo>
                  <a:lnTo>
                    <a:pt x="282" y="2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210"/>
            <p:cNvSpPr>
              <a:spLocks/>
            </p:cNvSpPr>
            <p:nvPr/>
          </p:nvSpPr>
          <p:spPr bwMode="auto">
            <a:xfrm>
              <a:off x="11045825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211"/>
            <p:cNvSpPr>
              <a:spLocks/>
            </p:cNvSpPr>
            <p:nvPr/>
          </p:nvSpPr>
          <p:spPr bwMode="auto">
            <a:xfrm>
              <a:off x="11074400" y="2276475"/>
              <a:ext cx="33338" cy="33338"/>
            </a:xfrm>
            <a:custGeom>
              <a:avLst/>
              <a:gdLst>
                <a:gd name="T0" fmla="*/ 90 w 105"/>
                <a:gd name="T1" fmla="*/ 105 h 105"/>
                <a:gd name="T2" fmla="*/ 93 w 105"/>
                <a:gd name="T3" fmla="*/ 105 h 105"/>
                <a:gd name="T4" fmla="*/ 97 w 105"/>
                <a:gd name="T5" fmla="*/ 104 h 105"/>
                <a:gd name="T6" fmla="*/ 99 w 105"/>
                <a:gd name="T7" fmla="*/ 103 h 105"/>
                <a:gd name="T8" fmla="*/ 101 w 105"/>
                <a:gd name="T9" fmla="*/ 101 h 105"/>
                <a:gd name="T10" fmla="*/ 103 w 105"/>
                <a:gd name="T11" fmla="*/ 99 h 105"/>
                <a:gd name="T12" fmla="*/ 104 w 105"/>
                <a:gd name="T13" fmla="*/ 97 h 105"/>
                <a:gd name="T14" fmla="*/ 105 w 105"/>
                <a:gd name="T15" fmla="*/ 93 h 105"/>
                <a:gd name="T16" fmla="*/ 105 w 105"/>
                <a:gd name="T17" fmla="*/ 90 h 105"/>
                <a:gd name="T18" fmla="*/ 105 w 105"/>
                <a:gd name="T19" fmla="*/ 88 h 105"/>
                <a:gd name="T20" fmla="*/ 104 w 105"/>
                <a:gd name="T21" fmla="*/ 85 h 105"/>
                <a:gd name="T22" fmla="*/ 103 w 105"/>
                <a:gd name="T23" fmla="*/ 83 h 105"/>
                <a:gd name="T24" fmla="*/ 101 w 105"/>
                <a:gd name="T25" fmla="*/ 79 h 105"/>
                <a:gd name="T26" fmla="*/ 26 w 105"/>
                <a:gd name="T27" fmla="*/ 4 h 105"/>
                <a:gd name="T28" fmla="*/ 24 w 105"/>
                <a:gd name="T29" fmla="*/ 2 h 105"/>
                <a:gd name="T30" fmla="*/ 20 w 105"/>
                <a:gd name="T31" fmla="*/ 1 h 105"/>
                <a:gd name="T32" fmla="*/ 18 w 105"/>
                <a:gd name="T33" fmla="*/ 0 h 105"/>
                <a:gd name="T34" fmla="*/ 15 w 105"/>
                <a:gd name="T35" fmla="*/ 0 h 105"/>
                <a:gd name="T36" fmla="*/ 12 w 105"/>
                <a:gd name="T37" fmla="*/ 0 h 105"/>
                <a:gd name="T38" fmla="*/ 10 w 105"/>
                <a:gd name="T39" fmla="*/ 1 h 105"/>
                <a:gd name="T40" fmla="*/ 6 w 105"/>
                <a:gd name="T41" fmla="*/ 3 h 105"/>
                <a:gd name="T42" fmla="*/ 4 w 105"/>
                <a:gd name="T43" fmla="*/ 4 h 105"/>
                <a:gd name="T44" fmla="*/ 2 w 105"/>
                <a:gd name="T45" fmla="*/ 6 h 105"/>
                <a:gd name="T46" fmla="*/ 1 w 105"/>
                <a:gd name="T47" fmla="*/ 10 h 105"/>
                <a:gd name="T48" fmla="*/ 0 w 105"/>
                <a:gd name="T49" fmla="*/ 13 h 105"/>
                <a:gd name="T50" fmla="*/ 0 w 105"/>
                <a:gd name="T51" fmla="*/ 15 h 105"/>
                <a:gd name="T52" fmla="*/ 0 w 105"/>
                <a:gd name="T53" fmla="*/ 18 h 105"/>
                <a:gd name="T54" fmla="*/ 1 w 105"/>
                <a:gd name="T55" fmla="*/ 21 h 105"/>
                <a:gd name="T56" fmla="*/ 2 w 105"/>
                <a:gd name="T57" fmla="*/ 24 h 105"/>
                <a:gd name="T58" fmla="*/ 4 w 105"/>
                <a:gd name="T59" fmla="*/ 26 h 105"/>
                <a:gd name="T60" fmla="*/ 79 w 105"/>
                <a:gd name="T61" fmla="*/ 101 h 105"/>
                <a:gd name="T62" fmla="*/ 83 w 105"/>
                <a:gd name="T63" fmla="*/ 103 h 105"/>
                <a:gd name="T64" fmla="*/ 85 w 105"/>
                <a:gd name="T65" fmla="*/ 104 h 105"/>
                <a:gd name="T66" fmla="*/ 88 w 105"/>
                <a:gd name="T67" fmla="*/ 105 h 105"/>
                <a:gd name="T68" fmla="*/ 90 w 10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90" y="105"/>
                  </a:moveTo>
                  <a:lnTo>
                    <a:pt x="93" y="105"/>
                  </a:lnTo>
                  <a:lnTo>
                    <a:pt x="97" y="104"/>
                  </a:lnTo>
                  <a:lnTo>
                    <a:pt x="99" y="103"/>
                  </a:lnTo>
                  <a:lnTo>
                    <a:pt x="101" y="101"/>
                  </a:lnTo>
                  <a:lnTo>
                    <a:pt x="103" y="99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4" y="85"/>
                  </a:lnTo>
                  <a:lnTo>
                    <a:pt x="103" y="83"/>
                  </a:lnTo>
                  <a:lnTo>
                    <a:pt x="101" y="79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9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8" y="105"/>
                  </a:lnTo>
                  <a:lnTo>
                    <a:pt x="9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212"/>
            <p:cNvSpPr>
              <a:spLocks/>
            </p:cNvSpPr>
            <p:nvPr/>
          </p:nvSpPr>
          <p:spPr bwMode="auto">
            <a:xfrm>
              <a:off x="11169650" y="2247900"/>
              <a:ext cx="9525" cy="28575"/>
            </a:xfrm>
            <a:custGeom>
              <a:avLst/>
              <a:gdLst>
                <a:gd name="T0" fmla="*/ 15 w 30"/>
                <a:gd name="T1" fmla="*/ 90 h 90"/>
                <a:gd name="T2" fmla="*/ 19 w 30"/>
                <a:gd name="T3" fmla="*/ 90 h 90"/>
                <a:gd name="T4" fmla="*/ 21 w 30"/>
                <a:gd name="T5" fmla="*/ 89 h 90"/>
                <a:gd name="T6" fmla="*/ 24 w 30"/>
                <a:gd name="T7" fmla="*/ 88 h 90"/>
                <a:gd name="T8" fmla="*/ 26 w 30"/>
                <a:gd name="T9" fmla="*/ 86 h 90"/>
                <a:gd name="T10" fmla="*/ 27 w 30"/>
                <a:gd name="T11" fmla="*/ 84 h 90"/>
                <a:gd name="T12" fmla="*/ 29 w 30"/>
                <a:gd name="T13" fmla="*/ 81 h 90"/>
                <a:gd name="T14" fmla="*/ 30 w 30"/>
                <a:gd name="T15" fmla="*/ 78 h 90"/>
                <a:gd name="T16" fmla="*/ 30 w 30"/>
                <a:gd name="T17" fmla="*/ 75 h 90"/>
                <a:gd name="T18" fmla="*/ 30 w 30"/>
                <a:gd name="T19" fmla="*/ 15 h 90"/>
                <a:gd name="T20" fmla="*/ 30 w 30"/>
                <a:gd name="T21" fmla="*/ 12 h 90"/>
                <a:gd name="T22" fmla="*/ 29 w 30"/>
                <a:gd name="T23" fmla="*/ 10 h 90"/>
                <a:gd name="T24" fmla="*/ 27 w 30"/>
                <a:gd name="T25" fmla="*/ 6 h 90"/>
                <a:gd name="T26" fmla="*/ 26 w 30"/>
                <a:gd name="T27" fmla="*/ 4 h 90"/>
                <a:gd name="T28" fmla="*/ 24 w 30"/>
                <a:gd name="T29" fmla="*/ 2 h 90"/>
                <a:gd name="T30" fmla="*/ 21 w 30"/>
                <a:gd name="T31" fmla="*/ 1 h 90"/>
                <a:gd name="T32" fmla="*/ 19 w 30"/>
                <a:gd name="T33" fmla="*/ 0 h 90"/>
                <a:gd name="T34" fmla="*/ 15 w 30"/>
                <a:gd name="T35" fmla="*/ 0 h 90"/>
                <a:gd name="T36" fmla="*/ 12 w 30"/>
                <a:gd name="T37" fmla="*/ 0 h 90"/>
                <a:gd name="T38" fmla="*/ 9 w 30"/>
                <a:gd name="T39" fmla="*/ 1 h 90"/>
                <a:gd name="T40" fmla="*/ 7 w 30"/>
                <a:gd name="T41" fmla="*/ 2 h 90"/>
                <a:gd name="T42" fmla="*/ 5 w 30"/>
                <a:gd name="T43" fmla="*/ 4 h 90"/>
                <a:gd name="T44" fmla="*/ 3 w 30"/>
                <a:gd name="T45" fmla="*/ 6 h 90"/>
                <a:gd name="T46" fmla="*/ 1 w 30"/>
                <a:gd name="T47" fmla="*/ 10 h 90"/>
                <a:gd name="T48" fmla="*/ 0 w 30"/>
                <a:gd name="T49" fmla="*/ 12 h 90"/>
                <a:gd name="T50" fmla="*/ 0 w 30"/>
                <a:gd name="T51" fmla="*/ 15 h 90"/>
                <a:gd name="T52" fmla="*/ 0 w 30"/>
                <a:gd name="T53" fmla="*/ 75 h 90"/>
                <a:gd name="T54" fmla="*/ 0 w 30"/>
                <a:gd name="T55" fmla="*/ 78 h 90"/>
                <a:gd name="T56" fmla="*/ 1 w 30"/>
                <a:gd name="T57" fmla="*/ 81 h 90"/>
                <a:gd name="T58" fmla="*/ 3 w 30"/>
                <a:gd name="T59" fmla="*/ 84 h 90"/>
                <a:gd name="T60" fmla="*/ 5 w 30"/>
                <a:gd name="T61" fmla="*/ 86 h 90"/>
                <a:gd name="T62" fmla="*/ 7 w 30"/>
                <a:gd name="T63" fmla="*/ 88 h 90"/>
                <a:gd name="T64" fmla="*/ 9 w 30"/>
                <a:gd name="T65" fmla="*/ 89 h 90"/>
                <a:gd name="T66" fmla="*/ 12 w 30"/>
                <a:gd name="T67" fmla="*/ 90 h 90"/>
                <a:gd name="T68" fmla="*/ 15 w 30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90">
                  <a:moveTo>
                    <a:pt x="15" y="90"/>
                  </a:moveTo>
                  <a:lnTo>
                    <a:pt x="19" y="90"/>
                  </a:lnTo>
                  <a:lnTo>
                    <a:pt x="21" y="89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7" y="84"/>
                  </a:lnTo>
                  <a:lnTo>
                    <a:pt x="29" y="81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2" y="90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213"/>
            <p:cNvSpPr>
              <a:spLocks/>
            </p:cNvSpPr>
            <p:nvPr/>
          </p:nvSpPr>
          <p:spPr bwMode="auto">
            <a:xfrm>
              <a:off x="11242675" y="2276475"/>
              <a:ext cx="33338" cy="33338"/>
            </a:xfrm>
            <a:custGeom>
              <a:avLst/>
              <a:gdLst>
                <a:gd name="T0" fmla="*/ 100 w 106"/>
                <a:gd name="T1" fmla="*/ 4 h 105"/>
                <a:gd name="T2" fmla="*/ 98 w 106"/>
                <a:gd name="T3" fmla="*/ 2 h 105"/>
                <a:gd name="T4" fmla="*/ 96 w 106"/>
                <a:gd name="T5" fmla="*/ 1 h 105"/>
                <a:gd name="T6" fmla="*/ 93 w 106"/>
                <a:gd name="T7" fmla="*/ 0 h 105"/>
                <a:gd name="T8" fmla="*/ 90 w 106"/>
                <a:gd name="T9" fmla="*/ 0 h 105"/>
                <a:gd name="T10" fmla="*/ 88 w 106"/>
                <a:gd name="T11" fmla="*/ 0 h 105"/>
                <a:gd name="T12" fmla="*/ 84 w 106"/>
                <a:gd name="T13" fmla="*/ 1 h 105"/>
                <a:gd name="T14" fmla="*/ 82 w 106"/>
                <a:gd name="T15" fmla="*/ 3 h 105"/>
                <a:gd name="T16" fmla="*/ 80 w 106"/>
                <a:gd name="T17" fmla="*/ 4 h 105"/>
                <a:gd name="T18" fmla="*/ 4 w 106"/>
                <a:gd name="T19" fmla="*/ 79 h 105"/>
                <a:gd name="T20" fmla="*/ 3 w 106"/>
                <a:gd name="T21" fmla="*/ 83 h 105"/>
                <a:gd name="T22" fmla="*/ 1 w 106"/>
                <a:gd name="T23" fmla="*/ 85 h 105"/>
                <a:gd name="T24" fmla="*/ 0 w 106"/>
                <a:gd name="T25" fmla="*/ 88 h 105"/>
                <a:gd name="T26" fmla="*/ 0 w 106"/>
                <a:gd name="T27" fmla="*/ 90 h 105"/>
                <a:gd name="T28" fmla="*/ 0 w 106"/>
                <a:gd name="T29" fmla="*/ 93 h 105"/>
                <a:gd name="T30" fmla="*/ 1 w 106"/>
                <a:gd name="T31" fmla="*/ 97 h 105"/>
                <a:gd name="T32" fmla="*/ 3 w 106"/>
                <a:gd name="T33" fmla="*/ 99 h 105"/>
                <a:gd name="T34" fmla="*/ 4 w 106"/>
                <a:gd name="T35" fmla="*/ 101 h 105"/>
                <a:gd name="T36" fmla="*/ 7 w 106"/>
                <a:gd name="T37" fmla="*/ 103 h 105"/>
                <a:gd name="T38" fmla="*/ 9 w 106"/>
                <a:gd name="T39" fmla="*/ 104 h 105"/>
                <a:gd name="T40" fmla="*/ 12 w 106"/>
                <a:gd name="T41" fmla="*/ 105 h 105"/>
                <a:gd name="T42" fmla="*/ 15 w 106"/>
                <a:gd name="T43" fmla="*/ 105 h 105"/>
                <a:gd name="T44" fmla="*/ 18 w 106"/>
                <a:gd name="T45" fmla="*/ 105 h 105"/>
                <a:gd name="T46" fmla="*/ 21 w 106"/>
                <a:gd name="T47" fmla="*/ 104 h 105"/>
                <a:gd name="T48" fmla="*/ 23 w 106"/>
                <a:gd name="T49" fmla="*/ 103 h 105"/>
                <a:gd name="T50" fmla="*/ 25 w 106"/>
                <a:gd name="T51" fmla="*/ 101 h 105"/>
                <a:gd name="T52" fmla="*/ 100 w 106"/>
                <a:gd name="T53" fmla="*/ 26 h 105"/>
                <a:gd name="T54" fmla="*/ 103 w 106"/>
                <a:gd name="T55" fmla="*/ 24 h 105"/>
                <a:gd name="T56" fmla="*/ 105 w 106"/>
                <a:gd name="T57" fmla="*/ 21 h 105"/>
                <a:gd name="T58" fmla="*/ 105 w 106"/>
                <a:gd name="T59" fmla="*/ 18 h 105"/>
                <a:gd name="T60" fmla="*/ 106 w 106"/>
                <a:gd name="T61" fmla="*/ 15 h 105"/>
                <a:gd name="T62" fmla="*/ 105 w 106"/>
                <a:gd name="T63" fmla="*/ 13 h 105"/>
                <a:gd name="T64" fmla="*/ 105 w 106"/>
                <a:gd name="T65" fmla="*/ 10 h 105"/>
                <a:gd name="T66" fmla="*/ 103 w 106"/>
                <a:gd name="T67" fmla="*/ 6 h 105"/>
                <a:gd name="T68" fmla="*/ 100 w 106"/>
                <a:gd name="T6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100" y="4"/>
                  </a:move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4" y="79"/>
                  </a:lnTo>
                  <a:lnTo>
                    <a:pt x="3" y="83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18" y="105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100" y="26"/>
                  </a:lnTo>
                  <a:lnTo>
                    <a:pt x="103" y="24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6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214"/>
            <p:cNvSpPr>
              <a:spLocks/>
            </p:cNvSpPr>
            <p:nvPr/>
          </p:nvSpPr>
          <p:spPr bwMode="auto">
            <a:xfrm>
              <a:off x="11276013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7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1 h 30"/>
                <a:gd name="T50" fmla="*/ 89 w 90"/>
                <a:gd name="T51" fmla="*/ 19 h 30"/>
                <a:gd name="T52" fmla="*/ 90 w 90"/>
                <a:gd name="T53" fmla="*/ 15 h 30"/>
                <a:gd name="T54" fmla="*/ 89 w 90"/>
                <a:gd name="T55" fmla="*/ 12 h 30"/>
                <a:gd name="T56" fmla="*/ 89 w 90"/>
                <a:gd name="T57" fmla="*/ 9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7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7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cxnSp>
        <p:nvCxnSpPr>
          <p:cNvPr id="44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462471" y="0"/>
            <a:ext cx="0" cy="6875035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8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8626" y="0"/>
            <a:ext cx="49688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11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5132717" y="897239"/>
            <a:ext cx="6640183" cy="39780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4528869" y="123922"/>
            <a:ext cx="7418696" cy="70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+mj-lt"/>
              </a:rPr>
              <a:t>Integration to the RF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3926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208797" y="609972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4998720" y="1168400"/>
            <a:ext cx="6774180" cy="4822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Distribution of Russian Passports – more than 200 thousands now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Voting on Russian Constitutional Plebiscite (1 Jul 2020)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Implementation of Russian Law System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Economic:</a:t>
            </a:r>
          </a:p>
          <a:p>
            <a:pPr lvl="1">
              <a:buFontTx/>
              <a:buChar char="-"/>
            </a:pPr>
            <a:r>
              <a:rPr lang="en-US" sz="3200" dirty="0"/>
              <a:t>Ruble Zone</a:t>
            </a:r>
          </a:p>
          <a:p>
            <a:pPr lvl="1">
              <a:buFontTx/>
              <a:buChar char="-"/>
            </a:pPr>
            <a:r>
              <a:rPr lang="en-US" sz="3200" dirty="0"/>
              <a:t>Violation of Property Rights since 2014</a:t>
            </a:r>
          </a:p>
          <a:p>
            <a:pPr lvl="1">
              <a:buFontTx/>
              <a:buChar char="-"/>
            </a:pPr>
            <a:r>
              <a:rPr lang="en-US" sz="3200" dirty="0"/>
              <a:t>Taxation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Culture and Languages 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974784"/>
            <a:ext cx="4968815" cy="4968815"/>
          </a:xfrm>
          <a:prstGeom prst="rect">
            <a:avLst/>
          </a:prstGeom>
        </p:spPr>
      </p:pic>
      <p:cxnSp>
        <p:nvCxnSpPr>
          <p:cNvPr id="17" name="Straight Connector 7"/>
          <p:cNvCxnSpPr/>
          <p:nvPr/>
        </p:nvCxnSpPr>
        <p:spPr>
          <a:xfrm flipH="1">
            <a:off x="4960189" y="0"/>
            <a:ext cx="18786" cy="68580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6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502400"/>
            <a:chOff x="197699" y="177800"/>
            <a:chExt cx="11796602" cy="6502400"/>
          </a:xfrm>
        </p:grpSpPr>
        <p:sp>
          <p:nvSpPr>
            <p:cNvPr id="12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8">
              <a:extLst>
                <a:ext uri="{FF2B5EF4-FFF2-40B4-BE49-F238E27FC236}">
                  <a16:creationId xmlns:a16="http://schemas.microsoft.com/office/drawing/2014/main" id="{F2A63207-4154-4E45-9646-7952B676A4FF}"/>
                </a:ext>
              </a:extLst>
            </p:cNvPr>
            <p:cNvSpPr/>
            <p:nvPr/>
          </p:nvSpPr>
          <p:spPr>
            <a:xfrm flipV="1">
              <a:off x="197699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9">
              <a:extLst>
                <a:ext uri="{FF2B5EF4-FFF2-40B4-BE49-F238E27FC236}">
                  <a16:creationId xmlns:a16="http://schemas.microsoft.com/office/drawing/2014/main" id="{7ADC1034-374F-46CA-9747-DD1BA77DE935}"/>
                </a:ext>
              </a:extLst>
            </p:cNvPr>
            <p:cNvSpPr/>
            <p:nvPr/>
          </p:nvSpPr>
          <p:spPr>
            <a:xfrm flipH="1" flipV="1">
              <a:off x="11379200" y="6065099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7">
            <a:extLst>
              <a:ext uri="{FF2B5EF4-FFF2-40B4-BE49-F238E27FC236}">
                <a16:creationId xmlns:a16="http://schemas.microsoft.com/office/drawing/2014/main" id="{7B03408A-0371-427A-AF4B-9653F70CC4A1}"/>
              </a:ext>
            </a:extLst>
          </p:cNvPr>
          <p:cNvSpPr/>
          <p:nvPr/>
        </p:nvSpPr>
        <p:spPr>
          <a:xfrm>
            <a:off x="4356100" y="1689100"/>
            <a:ext cx="3479800" cy="3479800"/>
          </a:xfrm>
          <a:prstGeom prst="rect">
            <a:avLst/>
          </a:prstGeom>
          <a:solidFill>
            <a:srgbClr val="1A2131">
              <a:alpha val="70000"/>
            </a:srgb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173A3-2E2A-4298-8580-9D3FDC07EBFF}"/>
              </a:ext>
            </a:extLst>
          </p:cNvPr>
          <p:cNvSpPr txBox="1"/>
          <p:nvPr/>
        </p:nvSpPr>
        <p:spPr>
          <a:xfrm>
            <a:off x="4559300" y="2813449"/>
            <a:ext cx="307340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0199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b="124"/>
          <a:stretch/>
        </p:blipFill>
        <p:spPr>
          <a:xfrm>
            <a:off x="0" y="-8520"/>
            <a:ext cx="4505949" cy="686652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0" y="0"/>
            <a:ext cx="4521141" cy="6875035"/>
          </a:xfrm>
          <a:prstGeom prst="rect">
            <a:avLst/>
          </a:prstGeom>
          <a:solidFill>
            <a:srgbClr val="1A21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flipH="1">
            <a:off x="11379200" y="142875"/>
            <a:ext cx="614363" cy="614363"/>
          </a:xfrm>
          <a:prstGeom prst="halfFrame">
            <a:avLst>
              <a:gd name="adj1" fmla="val 10256"/>
              <a:gd name="adj2" fmla="val 102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2</a:t>
            </a:fld>
            <a:endParaRPr lang="en-US" altLang="ru-RU">
              <a:solidFill>
                <a:srgbClr val="898989"/>
              </a:solidFill>
            </a:endParaRPr>
          </a:p>
        </p:txBody>
      </p:sp>
      <p:grpSp>
        <p:nvGrpSpPr>
          <p:cNvPr id="2" name="Group 233"/>
          <p:cNvGrpSpPr/>
          <p:nvPr/>
        </p:nvGrpSpPr>
        <p:grpSpPr>
          <a:xfrm>
            <a:off x="1940831" y="1916615"/>
            <a:ext cx="583134" cy="583134"/>
            <a:chOff x="11045825" y="2247900"/>
            <a:chExt cx="258763" cy="258763"/>
          </a:xfrm>
          <a:solidFill>
            <a:schemeClr val="bg1"/>
          </a:solidFill>
        </p:grpSpPr>
        <p:sp>
          <p:nvSpPr>
            <p:cNvPr id="235" name="Freeform 207"/>
            <p:cNvSpPr>
              <a:spLocks/>
            </p:cNvSpPr>
            <p:nvPr/>
          </p:nvSpPr>
          <p:spPr bwMode="auto">
            <a:xfrm>
              <a:off x="11155363" y="2478088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2 w 120"/>
                <a:gd name="T13" fmla="*/ 6 h 30"/>
                <a:gd name="T14" fmla="*/ 1 w 120"/>
                <a:gd name="T15" fmla="*/ 8 h 30"/>
                <a:gd name="T16" fmla="*/ 0 w 120"/>
                <a:gd name="T17" fmla="*/ 11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0 h 30"/>
                <a:gd name="T24" fmla="*/ 2 w 120"/>
                <a:gd name="T25" fmla="*/ 23 h 30"/>
                <a:gd name="T26" fmla="*/ 5 w 120"/>
                <a:gd name="T27" fmla="*/ 25 h 30"/>
                <a:gd name="T28" fmla="*/ 7 w 120"/>
                <a:gd name="T29" fmla="*/ 26 h 30"/>
                <a:gd name="T30" fmla="*/ 9 w 120"/>
                <a:gd name="T31" fmla="*/ 29 h 30"/>
                <a:gd name="T32" fmla="*/ 12 w 120"/>
                <a:gd name="T33" fmla="*/ 29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29 h 30"/>
                <a:gd name="T40" fmla="*/ 111 w 120"/>
                <a:gd name="T41" fmla="*/ 29 h 30"/>
                <a:gd name="T42" fmla="*/ 114 w 120"/>
                <a:gd name="T43" fmla="*/ 26 h 30"/>
                <a:gd name="T44" fmla="*/ 116 w 120"/>
                <a:gd name="T45" fmla="*/ 25 h 30"/>
                <a:gd name="T46" fmla="*/ 118 w 120"/>
                <a:gd name="T47" fmla="*/ 23 h 30"/>
                <a:gd name="T48" fmla="*/ 119 w 120"/>
                <a:gd name="T49" fmla="*/ 20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1 h 30"/>
                <a:gd name="T56" fmla="*/ 119 w 120"/>
                <a:gd name="T57" fmla="*/ 8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29"/>
                  </a:lnTo>
                  <a:lnTo>
                    <a:pt x="111" y="29"/>
                  </a:lnTo>
                  <a:lnTo>
                    <a:pt x="114" y="26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6" name="Freeform 208"/>
            <p:cNvSpPr>
              <a:spLocks/>
            </p:cNvSpPr>
            <p:nvPr/>
          </p:nvSpPr>
          <p:spPr bwMode="auto">
            <a:xfrm>
              <a:off x="11164888" y="24971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9 w 60"/>
                <a:gd name="T7" fmla="*/ 1 h 30"/>
                <a:gd name="T8" fmla="*/ 7 w 60"/>
                <a:gd name="T9" fmla="*/ 2 h 30"/>
                <a:gd name="T10" fmla="*/ 5 w 60"/>
                <a:gd name="T11" fmla="*/ 4 h 30"/>
                <a:gd name="T12" fmla="*/ 3 w 60"/>
                <a:gd name="T13" fmla="*/ 6 h 30"/>
                <a:gd name="T14" fmla="*/ 1 w 60"/>
                <a:gd name="T15" fmla="*/ 8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8 h 30"/>
                <a:gd name="T22" fmla="*/ 1 w 60"/>
                <a:gd name="T23" fmla="*/ 20 h 30"/>
                <a:gd name="T24" fmla="*/ 3 w 60"/>
                <a:gd name="T25" fmla="*/ 23 h 30"/>
                <a:gd name="T26" fmla="*/ 5 w 60"/>
                <a:gd name="T27" fmla="*/ 25 h 30"/>
                <a:gd name="T28" fmla="*/ 7 w 60"/>
                <a:gd name="T29" fmla="*/ 28 h 30"/>
                <a:gd name="T30" fmla="*/ 9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9 w 60"/>
                <a:gd name="T39" fmla="*/ 30 h 30"/>
                <a:gd name="T40" fmla="*/ 51 w 60"/>
                <a:gd name="T41" fmla="*/ 29 h 30"/>
                <a:gd name="T42" fmla="*/ 54 w 60"/>
                <a:gd name="T43" fmla="*/ 28 h 30"/>
                <a:gd name="T44" fmla="*/ 56 w 60"/>
                <a:gd name="T45" fmla="*/ 25 h 30"/>
                <a:gd name="T46" fmla="*/ 57 w 60"/>
                <a:gd name="T47" fmla="*/ 23 h 30"/>
                <a:gd name="T48" fmla="*/ 59 w 60"/>
                <a:gd name="T49" fmla="*/ 20 h 30"/>
                <a:gd name="T50" fmla="*/ 60 w 60"/>
                <a:gd name="T51" fmla="*/ 18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8 h 30"/>
                <a:gd name="T58" fmla="*/ 57 w 60"/>
                <a:gd name="T59" fmla="*/ 6 h 30"/>
                <a:gd name="T60" fmla="*/ 56 w 60"/>
                <a:gd name="T61" fmla="*/ 4 h 30"/>
                <a:gd name="T62" fmla="*/ 54 w 60"/>
                <a:gd name="T63" fmla="*/ 2 h 30"/>
                <a:gd name="T64" fmla="*/ 51 w 60"/>
                <a:gd name="T65" fmla="*/ 1 h 30"/>
                <a:gd name="T66" fmla="*/ 49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7" name="Freeform 209"/>
            <p:cNvSpPr>
              <a:spLocks noEditPoints="1"/>
            </p:cNvSpPr>
            <p:nvPr/>
          </p:nvSpPr>
          <p:spPr bwMode="auto">
            <a:xfrm>
              <a:off x="11093450" y="2290763"/>
              <a:ext cx="163513" cy="177800"/>
            </a:xfrm>
            <a:custGeom>
              <a:avLst/>
              <a:gdLst>
                <a:gd name="T0" fmla="*/ 303 w 512"/>
                <a:gd name="T1" fmla="*/ 484 h 558"/>
                <a:gd name="T2" fmla="*/ 211 w 512"/>
                <a:gd name="T3" fmla="*/ 489 h 558"/>
                <a:gd name="T4" fmla="*/ 200 w 512"/>
                <a:gd name="T5" fmla="*/ 475 h 558"/>
                <a:gd name="T6" fmla="*/ 131 w 512"/>
                <a:gd name="T7" fmla="*/ 444 h 558"/>
                <a:gd name="T8" fmla="*/ 77 w 512"/>
                <a:gd name="T9" fmla="*/ 395 h 558"/>
                <a:gd name="T10" fmla="*/ 43 w 512"/>
                <a:gd name="T11" fmla="*/ 330 h 558"/>
                <a:gd name="T12" fmla="*/ 30 w 512"/>
                <a:gd name="T13" fmla="*/ 256 h 558"/>
                <a:gd name="T14" fmla="*/ 35 w 512"/>
                <a:gd name="T15" fmla="*/ 211 h 558"/>
                <a:gd name="T16" fmla="*/ 48 w 512"/>
                <a:gd name="T17" fmla="*/ 168 h 558"/>
                <a:gd name="T18" fmla="*/ 97 w 512"/>
                <a:gd name="T19" fmla="*/ 97 h 558"/>
                <a:gd name="T20" fmla="*/ 168 w 512"/>
                <a:gd name="T21" fmla="*/ 48 h 558"/>
                <a:gd name="T22" fmla="*/ 210 w 512"/>
                <a:gd name="T23" fmla="*/ 35 h 558"/>
                <a:gd name="T24" fmla="*/ 256 w 512"/>
                <a:gd name="T25" fmla="*/ 30 h 558"/>
                <a:gd name="T26" fmla="*/ 301 w 512"/>
                <a:gd name="T27" fmla="*/ 35 h 558"/>
                <a:gd name="T28" fmla="*/ 344 w 512"/>
                <a:gd name="T29" fmla="*/ 48 h 558"/>
                <a:gd name="T30" fmla="*/ 416 w 512"/>
                <a:gd name="T31" fmla="*/ 97 h 558"/>
                <a:gd name="T32" fmla="*/ 464 w 512"/>
                <a:gd name="T33" fmla="*/ 168 h 558"/>
                <a:gd name="T34" fmla="*/ 477 w 512"/>
                <a:gd name="T35" fmla="*/ 211 h 558"/>
                <a:gd name="T36" fmla="*/ 482 w 512"/>
                <a:gd name="T37" fmla="*/ 256 h 558"/>
                <a:gd name="T38" fmla="*/ 470 w 512"/>
                <a:gd name="T39" fmla="*/ 330 h 558"/>
                <a:gd name="T40" fmla="*/ 434 w 512"/>
                <a:gd name="T41" fmla="*/ 395 h 558"/>
                <a:gd name="T42" fmla="*/ 381 w 512"/>
                <a:gd name="T43" fmla="*/ 444 h 558"/>
                <a:gd name="T44" fmla="*/ 312 w 512"/>
                <a:gd name="T45" fmla="*/ 475 h 558"/>
                <a:gd name="T46" fmla="*/ 218 w 512"/>
                <a:gd name="T47" fmla="*/ 3 h 558"/>
                <a:gd name="T48" fmla="*/ 168 w 512"/>
                <a:gd name="T49" fmla="*/ 16 h 558"/>
                <a:gd name="T50" fmla="*/ 123 w 512"/>
                <a:gd name="T51" fmla="*/ 38 h 558"/>
                <a:gd name="T52" fmla="*/ 84 w 512"/>
                <a:gd name="T53" fmla="*/ 67 h 558"/>
                <a:gd name="T54" fmla="*/ 52 w 512"/>
                <a:gd name="T55" fmla="*/ 103 h 558"/>
                <a:gd name="T56" fmla="*/ 26 w 512"/>
                <a:gd name="T57" fmla="*/ 146 h 558"/>
                <a:gd name="T58" fmla="*/ 9 w 512"/>
                <a:gd name="T59" fmla="*/ 192 h 558"/>
                <a:gd name="T60" fmla="*/ 0 w 512"/>
                <a:gd name="T61" fmla="*/ 243 h 558"/>
                <a:gd name="T62" fmla="*/ 8 w 512"/>
                <a:gd name="T63" fmla="*/ 317 h 558"/>
                <a:gd name="T64" fmla="*/ 39 w 512"/>
                <a:gd name="T65" fmla="*/ 391 h 558"/>
                <a:gd name="T66" fmla="*/ 91 w 512"/>
                <a:gd name="T67" fmla="*/ 451 h 558"/>
                <a:gd name="T68" fmla="*/ 161 w 512"/>
                <a:gd name="T69" fmla="*/ 493 h 558"/>
                <a:gd name="T70" fmla="*/ 182 w 512"/>
                <a:gd name="T71" fmla="*/ 548 h 558"/>
                <a:gd name="T72" fmla="*/ 190 w 512"/>
                <a:gd name="T73" fmla="*/ 557 h 558"/>
                <a:gd name="T74" fmla="*/ 320 w 512"/>
                <a:gd name="T75" fmla="*/ 557 h 558"/>
                <a:gd name="T76" fmla="*/ 329 w 512"/>
                <a:gd name="T77" fmla="*/ 550 h 558"/>
                <a:gd name="T78" fmla="*/ 331 w 512"/>
                <a:gd name="T79" fmla="*/ 501 h 558"/>
                <a:gd name="T80" fmla="*/ 404 w 512"/>
                <a:gd name="T81" fmla="*/ 464 h 558"/>
                <a:gd name="T82" fmla="*/ 462 w 512"/>
                <a:gd name="T83" fmla="*/ 409 h 558"/>
                <a:gd name="T84" fmla="*/ 499 w 512"/>
                <a:gd name="T85" fmla="*/ 338 h 558"/>
                <a:gd name="T86" fmla="*/ 512 w 512"/>
                <a:gd name="T87" fmla="*/ 256 h 558"/>
                <a:gd name="T88" fmla="*/ 507 w 512"/>
                <a:gd name="T89" fmla="*/ 205 h 558"/>
                <a:gd name="T90" fmla="*/ 492 w 512"/>
                <a:gd name="T91" fmla="*/ 157 h 558"/>
                <a:gd name="T92" fmla="*/ 469 w 512"/>
                <a:gd name="T93" fmla="*/ 114 h 558"/>
                <a:gd name="T94" fmla="*/ 437 w 512"/>
                <a:gd name="T95" fmla="*/ 75 h 558"/>
                <a:gd name="T96" fmla="*/ 399 w 512"/>
                <a:gd name="T97" fmla="*/ 44 h 558"/>
                <a:gd name="T98" fmla="*/ 356 w 512"/>
                <a:gd name="T99" fmla="*/ 20 h 558"/>
                <a:gd name="T100" fmla="*/ 308 w 512"/>
                <a:gd name="T101" fmla="*/ 5 h 558"/>
                <a:gd name="T102" fmla="*/ 256 w 512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58">
                  <a:moveTo>
                    <a:pt x="312" y="475"/>
                  </a:moveTo>
                  <a:lnTo>
                    <a:pt x="308" y="476"/>
                  </a:lnTo>
                  <a:lnTo>
                    <a:pt x="305" y="480"/>
                  </a:lnTo>
                  <a:lnTo>
                    <a:pt x="303" y="484"/>
                  </a:lnTo>
                  <a:lnTo>
                    <a:pt x="301" y="489"/>
                  </a:lnTo>
                  <a:lnTo>
                    <a:pt x="301" y="528"/>
                  </a:lnTo>
                  <a:lnTo>
                    <a:pt x="211" y="528"/>
                  </a:lnTo>
                  <a:lnTo>
                    <a:pt x="211" y="489"/>
                  </a:lnTo>
                  <a:lnTo>
                    <a:pt x="210" y="484"/>
                  </a:lnTo>
                  <a:lnTo>
                    <a:pt x="208" y="480"/>
                  </a:lnTo>
                  <a:lnTo>
                    <a:pt x="204" y="476"/>
                  </a:lnTo>
                  <a:lnTo>
                    <a:pt x="200" y="475"/>
                  </a:lnTo>
                  <a:lnTo>
                    <a:pt x="181" y="469"/>
                  </a:lnTo>
                  <a:lnTo>
                    <a:pt x="164" y="462"/>
                  </a:lnTo>
                  <a:lnTo>
                    <a:pt x="147" y="454"/>
                  </a:lnTo>
                  <a:lnTo>
                    <a:pt x="131" y="444"/>
                  </a:lnTo>
                  <a:lnTo>
                    <a:pt x="116" y="433"/>
                  </a:lnTo>
                  <a:lnTo>
                    <a:pt x="102" y="421"/>
                  </a:lnTo>
                  <a:lnTo>
                    <a:pt x="89" y="409"/>
                  </a:lnTo>
                  <a:lnTo>
                    <a:pt x="77" y="395"/>
                  </a:lnTo>
                  <a:lnTo>
                    <a:pt x="67" y="380"/>
                  </a:lnTo>
                  <a:lnTo>
                    <a:pt x="58" y="364"/>
                  </a:lnTo>
                  <a:lnTo>
                    <a:pt x="49" y="347"/>
                  </a:lnTo>
                  <a:lnTo>
                    <a:pt x="43" y="330"/>
                  </a:lnTo>
                  <a:lnTo>
                    <a:pt x="38" y="312"/>
                  </a:lnTo>
                  <a:lnTo>
                    <a:pt x="33" y="294"/>
                  </a:lnTo>
                  <a:lnTo>
                    <a:pt x="31" y="276"/>
                  </a:lnTo>
                  <a:lnTo>
                    <a:pt x="30" y="256"/>
                  </a:lnTo>
                  <a:lnTo>
                    <a:pt x="31" y="245"/>
                  </a:lnTo>
                  <a:lnTo>
                    <a:pt x="31" y="233"/>
                  </a:lnTo>
                  <a:lnTo>
                    <a:pt x="33" y="222"/>
                  </a:lnTo>
                  <a:lnTo>
                    <a:pt x="35" y="211"/>
                  </a:lnTo>
                  <a:lnTo>
                    <a:pt x="38" y="199"/>
                  </a:lnTo>
                  <a:lnTo>
                    <a:pt x="41" y="189"/>
                  </a:lnTo>
                  <a:lnTo>
                    <a:pt x="44" y="179"/>
                  </a:lnTo>
                  <a:lnTo>
                    <a:pt x="48" y="168"/>
                  </a:lnTo>
                  <a:lnTo>
                    <a:pt x="58" y="149"/>
                  </a:lnTo>
                  <a:lnTo>
                    <a:pt x="69" y="130"/>
                  </a:lnTo>
                  <a:lnTo>
                    <a:pt x="82" y="113"/>
                  </a:lnTo>
                  <a:lnTo>
                    <a:pt x="97" y="97"/>
                  </a:lnTo>
                  <a:lnTo>
                    <a:pt x="113" y="83"/>
                  </a:lnTo>
                  <a:lnTo>
                    <a:pt x="130" y="69"/>
                  </a:lnTo>
                  <a:lnTo>
                    <a:pt x="149" y="58"/>
                  </a:lnTo>
                  <a:lnTo>
                    <a:pt x="168" y="48"/>
                  </a:lnTo>
                  <a:lnTo>
                    <a:pt x="178" y="44"/>
                  </a:lnTo>
                  <a:lnTo>
                    <a:pt x="189" y="41"/>
                  </a:lnTo>
                  <a:lnTo>
                    <a:pt x="200" y="38"/>
                  </a:lnTo>
                  <a:lnTo>
                    <a:pt x="210" y="35"/>
                  </a:lnTo>
                  <a:lnTo>
                    <a:pt x="222" y="33"/>
                  </a:lnTo>
                  <a:lnTo>
                    <a:pt x="233" y="32"/>
                  </a:lnTo>
                  <a:lnTo>
                    <a:pt x="245" y="31"/>
                  </a:lnTo>
                  <a:lnTo>
                    <a:pt x="256" y="30"/>
                  </a:lnTo>
                  <a:lnTo>
                    <a:pt x="268" y="31"/>
                  </a:lnTo>
                  <a:lnTo>
                    <a:pt x="279" y="31"/>
                  </a:lnTo>
                  <a:lnTo>
                    <a:pt x="291" y="33"/>
                  </a:lnTo>
                  <a:lnTo>
                    <a:pt x="301" y="35"/>
                  </a:lnTo>
                  <a:lnTo>
                    <a:pt x="312" y="38"/>
                  </a:lnTo>
                  <a:lnTo>
                    <a:pt x="323" y="41"/>
                  </a:lnTo>
                  <a:lnTo>
                    <a:pt x="334" y="44"/>
                  </a:lnTo>
                  <a:lnTo>
                    <a:pt x="344" y="48"/>
                  </a:lnTo>
                  <a:lnTo>
                    <a:pt x="364" y="58"/>
                  </a:lnTo>
                  <a:lnTo>
                    <a:pt x="382" y="69"/>
                  </a:lnTo>
                  <a:lnTo>
                    <a:pt x="400" y="83"/>
                  </a:lnTo>
                  <a:lnTo>
                    <a:pt x="416" y="97"/>
                  </a:lnTo>
                  <a:lnTo>
                    <a:pt x="430" y="113"/>
                  </a:lnTo>
                  <a:lnTo>
                    <a:pt x="443" y="130"/>
                  </a:lnTo>
                  <a:lnTo>
                    <a:pt x="455" y="149"/>
                  </a:lnTo>
                  <a:lnTo>
                    <a:pt x="464" y="168"/>
                  </a:lnTo>
                  <a:lnTo>
                    <a:pt x="468" y="179"/>
                  </a:lnTo>
                  <a:lnTo>
                    <a:pt x="472" y="189"/>
                  </a:lnTo>
                  <a:lnTo>
                    <a:pt x="475" y="199"/>
                  </a:lnTo>
                  <a:lnTo>
                    <a:pt x="477" y="211"/>
                  </a:lnTo>
                  <a:lnTo>
                    <a:pt x="479" y="222"/>
                  </a:lnTo>
                  <a:lnTo>
                    <a:pt x="481" y="233"/>
                  </a:lnTo>
                  <a:lnTo>
                    <a:pt x="482" y="245"/>
                  </a:lnTo>
                  <a:lnTo>
                    <a:pt x="482" y="256"/>
                  </a:lnTo>
                  <a:lnTo>
                    <a:pt x="482" y="276"/>
                  </a:lnTo>
                  <a:lnTo>
                    <a:pt x="478" y="294"/>
                  </a:lnTo>
                  <a:lnTo>
                    <a:pt x="475" y="312"/>
                  </a:lnTo>
                  <a:lnTo>
                    <a:pt x="470" y="330"/>
                  </a:lnTo>
                  <a:lnTo>
                    <a:pt x="462" y="347"/>
                  </a:lnTo>
                  <a:lnTo>
                    <a:pt x="455" y="364"/>
                  </a:lnTo>
                  <a:lnTo>
                    <a:pt x="445" y="380"/>
                  </a:lnTo>
                  <a:lnTo>
                    <a:pt x="434" y="395"/>
                  </a:lnTo>
                  <a:lnTo>
                    <a:pt x="423" y="409"/>
                  </a:lnTo>
                  <a:lnTo>
                    <a:pt x="410" y="421"/>
                  </a:lnTo>
                  <a:lnTo>
                    <a:pt x="396" y="433"/>
                  </a:lnTo>
                  <a:lnTo>
                    <a:pt x="381" y="444"/>
                  </a:lnTo>
                  <a:lnTo>
                    <a:pt x="365" y="454"/>
                  </a:lnTo>
                  <a:lnTo>
                    <a:pt x="349" y="462"/>
                  </a:lnTo>
                  <a:lnTo>
                    <a:pt x="331" y="469"/>
                  </a:lnTo>
                  <a:lnTo>
                    <a:pt x="312" y="475"/>
                  </a:lnTo>
                  <a:close/>
                  <a:moveTo>
                    <a:pt x="256" y="0"/>
                  </a:moveTo>
                  <a:lnTo>
                    <a:pt x="244" y="1"/>
                  </a:lnTo>
                  <a:lnTo>
                    <a:pt x="230" y="2"/>
                  </a:lnTo>
                  <a:lnTo>
                    <a:pt x="218" y="3"/>
                  </a:lnTo>
                  <a:lnTo>
                    <a:pt x="205" y="5"/>
                  </a:lnTo>
                  <a:lnTo>
                    <a:pt x="192" y="9"/>
                  </a:lnTo>
                  <a:lnTo>
                    <a:pt x="180" y="12"/>
                  </a:lnTo>
                  <a:lnTo>
                    <a:pt x="168" y="16"/>
                  </a:lnTo>
                  <a:lnTo>
                    <a:pt x="157" y="20"/>
                  </a:lnTo>
                  <a:lnTo>
                    <a:pt x="145" y="26"/>
                  </a:lnTo>
                  <a:lnTo>
                    <a:pt x="134" y="31"/>
                  </a:lnTo>
                  <a:lnTo>
                    <a:pt x="123" y="38"/>
                  </a:lnTo>
                  <a:lnTo>
                    <a:pt x="113" y="44"/>
                  </a:lnTo>
                  <a:lnTo>
                    <a:pt x="103" y="52"/>
                  </a:lnTo>
                  <a:lnTo>
                    <a:pt x="93" y="59"/>
                  </a:lnTo>
                  <a:lnTo>
                    <a:pt x="84" y="67"/>
                  </a:lnTo>
                  <a:lnTo>
                    <a:pt x="75" y="75"/>
                  </a:lnTo>
                  <a:lnTo>
                    <a:pt x="67" y="85"/>
                  </a:lnTo>
                  <a:lnTo>
                    <a:pt x="59" y="93"/>
                  </a:lnTo>
                  <a:lnTo>
                    <a:pt x="52" y="103"/>
                  </a:lnTo>
                  <a:lnTo>
                    <a:pt x="44" y="114"/>
                  </a:lnTo>
                  <a:lnTo>
                    <a:pt x="38" y="123"/>
                  </a:lnTo>
                  <a:lnTo>
                    <a:pt x="31" y="134"/>
                  </a:lnTo>
                  <a:lnTo>
                    <a:pt x="26" y="146"/>
                  </a:lnTo>
                  <a:lnTo>
                    <a:pt x="20" y="157"/>
                  </a:lnTo>
                  <a:lnTo>
                    <a:pt x="16" y="168"/>
                  </a:lnTo>
                  <a:lnTo>
                    <a:pt x="12" y="180"/>
                  </a:lnTo>
                  <a:lnTo>
                    <a:pt x="9" y="192"/>
                  </a:lnTo>
                  <a:lnTo>
                    <a:pt x="5" y="205"/>
                  </a:lnTo>
                  <a:lnTo>
                    <a:pt x="3" y="218"/>
                  </a:lnTo>
                  <a:lnTo>
                    <a:pt x="1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8"/>
                  </a:lnTo>
                  <a:lnTo>
                    <a:pt x="20" y="356"/>
                  </a:lnTo>
                  <a:lnTo>
                    <a:pt x="29" y="374"/>
                  </a:lnTo>
                  <a:lnTo>
                    <a:pt x="39" y="391"/>
                  </a:lnTo>
                  <a:lnTo>
                    <a:pt x="50" y="409"/>
                  </a:lnTo>
                  <a:lnTo>
                    <a:pt x="63" y="424"/>
                  </a:lnTo>
                  <a:lnTo>
                    <a:pt x="77" y="439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3" y="485"/>
                  </a:lnTo>
                  <a:lnTo>
                    <a:pt x="161" y="493"/>
                  </a:lnTo>
                  <a:lnTo>
                    <a:pt x="181" y="501"/>
                  </a:lnTo>
                  <a:lnTo>
                    <a:pt x="181" y="543"/>
                  </a:lnTo>
                  <a:lnTo>
                    <a:pt x="181" y="545"/>
                  </a:lnTo>
                  <a:lnTo>
                    <a:pt x="182" y="548"/>
                  </a:lnTo>
                  <a:lnTo>
                    <a:pt x="183" y="550"/>
                  </a:lnTo>
                  <a:lnTo>
                    <a:pt x="186" y="553"/>
                  </a:lnTo>
                  <a:lnTo>
                    <a:pt x="188" y="554"/>
                  </a:lnTo>
                  <a:lnTo>
                    <a:pt x="190" y="557"/>
                  </a:lnTo>
                  <a:lnTo>
                    <a:pt x="193" y="557"/>
                  </a:lnTo>
                  <a:lnTo>
                    <a:pt x="196" y="558"/>
                  </a:lnTo>
                  <a:lnTo>
                    <a:pt x="316" y="558"/>
                  </a:lnTo>
                  <a:lnTo>
                    <a:pt x="320" y="557"/>
                  </a:lnTo>
                  <a:lnTo>
                    <a:pt x="322" y="557"/>
                  </a:lnTo>
                  <a:lnTo>
                    <a:pt x="325" y="554"/>
                  </a:lnTo>
                  <a:lnTo>
                    <a:pt x="327" y="553"/>
                  </a:lnTo>
                  <a:lnTo>
                    <a:pt x="329" y="550"/>
                  </a:lnTo>
                  <a:lnTo>
                    <a:pt x="330" y="548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01"/>
                  </a:lnTo>
                  <a:lnTo>
                    <a:pt x="351" y="493"/>
                  </a:lnTo>
                  <a:lnTo>
                    <a:pt x="370" y="485"/>
                  </a:lnTo>
                  <a:lnTo>
                    <a:pt x="388" y="475"/>
                  </a:lnTo>
                  <a:lnTo>
                    <a:pt x="404" y="464"/>
                  </a:lnTo>
                  <a:lnTo>
                    <a:pt x="420" y="451"/>
                  </a:lnTo>
                  <a:lnTo>
                    <a:pt x="436" y="439"/>
                  </a:lnTo>
                  <a:lnTo>
                    <a:pt x="449" y="424"/>
                  </a:lnTo>
                  <a:lnTo>
                    <a:pt x="462" y="409"/>
                  </a:lnTo>
                  <a:lnTo>
                    <a:pt x="473" y="391"/>
                  </a:lnTo>
                  <a:lnTo>
                    <a:pt x="483" y="374"/>
                  </a:lnTo>
                  <a:lnTo>
                    <a:pt x="491" y="356"/>
                  </a:lnTo>
                  <a:lnTo>
                    <a:pt x="499" y="338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2" y="277"/>
                  </a:lnTo>
                  <a:lnTo>
                    <a:pt x="512" y="256"/>
                  </a:lnTo>
                  <a:lnTo>
                    <a:pt x="512" y="243"/>
                  </a:lnTo>
                  <a:lnTo>
                    <a:pt x="511" y="231"/>
                  </a:lnTo>
                  <a:lnTo>
                    <a:pt x="510" y="218"/>
                  </a:lnTo>
                  <a:lnTo>
                    <a:pt x="507" y="205"/>
                  </a:lnTo>
                  <a:lnTo>
                    <a:pt x="504" y="192"/>
                  </a:lnTo>
                  <a:lnTo>
                    <a:pt x="501" y="180"/>
                  </a:lnTo>
                  <a:lnTo>
                    <a:pt x="497" y="168"/>
                  </a:lnTo>
                  <a:lnTo>
                    <a:pt x="492" y="157"/>
                  </a:lnTo>
                  <a:lnTo>
                    <a:pt x="487" y="146"/>
                  </a:lnTo>
                  <a:lnTo>
                    <a:pt x="482" y="134"/>
                  </a:lnTo>
                  <a:lnTo>
                    <a:pt x="475" y="123"/>
                  </a:lnTo>
                  <a:lnTo>
                    <a:pt x="469" y="114"/>
                  </a:lnTo>
                  <a:lnTo>
                    <a:pt x="461" y="103"/>
                  </a:lnTo>
                  <a:lnTo>
                    <a:pt x="454" y="93"/>
                  </a:lnTo>
                  <a:lnTo>
                    <a:pt x="445" y="85"/>
                  </a:lnTo>
                  <a:lnTo>
                    <a:pt x="437" y="75"/>
                  </a:lnTo>
                  <a:lnTo>
                    <a:pt x="428" y="67"/>
                  </a:lnTo>
                  <a:lnTo>
                    <a:pt x="418" y="59"/>
                  </a:lnTo>
                  <a:lnTo>
                    <a:pt x="409" y="52"/>
                  </a:lnTo>
                  <a:lnTo>
                    <a:pt x="399" y="44"/>
                  </a:lnTo>
                  <a:lnTo>
                    <a:pt x="388" y="38"/>
                  </a:lnTo>
                  <a:lnTo>
                    <a:pt x="378" y="31"/>
                  </a:lnTo>
                  <a:lnTo>
                    <a:pt x="367" y="26"/>
                  </a:lnTo>
                  <a:lnTo>
                    <a:pt x="356" y="20"/>
                  </a:lnTo>
                  <a:lnTo>
                    <a:pt x="344" y="16"/>
                  </a:lnTo>
                  <a:lnTo>
                    <a:pt x="333" y="12"/>
                  </a:lnTo>
                  <a:lnTo>
                    <a:pt x="320" y="9"/>
                  </a:lnTo>
                  <a:lnTo>
                    <a:pt x="308" y="5"/>
                  </a:lnTo>
                  <a:lnTo>
                    <a:pt x="295" y="3"/>
                  </a:lnTo>
                  <a:lnTo>
                    <a:pt x="282" y="2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8" name="Freeform 210"/>
            <p:cNvSpPr>
              <a:spLocks/>
            </p:cNvSpPr>
            <p:nvPr/>
          </p:nvSpPr>
          <p:spPr bwMode="auto">
            <a:xfrm>
              <a:off x="11045825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9" name="Freeform 211"/>
            <p:cNvSpPr>
              <a:spLocks/>
            </p:cNvSpPr>
            <p:nvPr/>
          </p:nvSpPr>
          <p:spPr bwMode="auto">
            <a:xfrm>
              <a:off x="11074400" y="2276475"/>
              <a:ext cx="33338" cy="33338"/>
            </a:xfrm>
            <a:custGeom>
              <a:avLst/>
              <a:gdLst>
                <a:gd name="T0" fmla="*/ 90 w 105"/>
                <a:gd name="T1" fmla="*/ 105 h 105"/>
                <a:gd name="T2" fmla="*/ 93 w 105"/>
                <a:gd name="T3" fmla="*/ 105 h 105"/>
                <a:gd name="T4" fmla="*/ 97 w 105"/>
                <a:gd name="T5" fmla="*/ 104 h 105"/>
                <a:gd name="T6" fmla="*/ 99 w 105"/>
                <a:gd name="T7" fmla="*/ 103 h 105"/>
                <a:gd name="T8" fmla="*/ 101 w 105"/>
                <a:gd name="T9" fmla="*/ 101 h 105"/>
                <a:gd name="T10" fmla="*/ 103 w 105"/>
                <a:gd name="T11" fmla="*/ 99 h 105"/>
                <a:gd name="T12" fmla="*/ 104 w 105"/>
                <a:gd name="T13" fmla="*/ 97 h 105"/>
                <a:gd name="T14" fmla="*/ 105 w 105"/>
                <a:gd name="T15" fmla="*/ 93 h 105"/>
                <a:gd name="T16" fmla="*/ 105 w 105"/>
                <a:gd name="T17" fmla="*/ 90 h 105"/>
                <a:gd name="T18" fmla="*/ 105 w 105"/>
                <a:gd name="T19" fmla="*/ 88 h 105"/>
                <a:gd name="T20" fmla="*/ 104 w 105"/>
                <a:gd name="T21" fmla="*/ 85 h 105"/>
                <a:gd name="T22" fmla="*/ 103 w 105"/>
                <a:gd name="T23" fmla="*/ 83 h 105"/>
                <a:gd name="T24" fmla="*/ 101 w 105"/>
                <a:gd name="T25" fmla="*/ 79 h 105"/>
                <a:gd name="T26" fmla="*/ 26 w 105"/>
                <a:gd name="T27" fmla="*/ 4 h 105"/>
                <a:gd name="T28" fmla="*/ 24 w 105"/>
                <a:gd name="T29" fmla="*/ 2 h 105"/>
                <a:gd name="T30" fmla="*/ 20 w 105"/>
                <a:gd name="T31" fmla="*/ 1 h 105"/>
                <a:gd name="T32" fmla="*/ 18 w 105"/>
                <a:gd name="T33" fmla="*/ 0 h 105"/>
                <a:gd name="T34" fmla="*/ 15 w 105"/>
                <a:gd name="T35" fmla="*/ 0 h 105"/>
                <a:gd name="T36" fmla="*/ 12 w 105"/>
                <a:gd name="T37" fmla="*/ 0 h 105"/>
                <a:gd name="T38" fmla="*/ 10 w 105"/>
                <a:gd name="T39" fmla="*/ 1 h 105"/>
                <a:gd name="T40" fmla="*/ 6 w 105"/>
                <a:gd name="T41" fmla="*/ 3 h 105"/>
                <a:gd name="T42" fmla="*/ 4 w 105"/>
                <a:gd name="T43" fmla="*/ 4 h 105"/>
                <a:gd name="T44" fmla="*/ 2 w 105"/>
                <a:gd name="T45" fmla="*/ 6 h 105"/>
                <a:gd name="T46" fmla="*/ 1 w 105"/>
                <a:gd name="T47" fmla="*/ 10 h 105"/>
                <a:gd name="T48" fmla="*/ 0 w 105"/>
                <a:gd name="T49" fmla="*/ 13 h 105"/>
                <a:gd name="T50" fmla="*/ 0 w 105"/>
                <a:gd name="T51" fmla="*/ 15 h 105"/>
                <a:gd name="T52" fmla="*/ 0 w 105"/>
                <a:gd name="T53" fmla="*/ 18 h 105"/>
                <a:gd name="T54" fmla="*/ 1 w 105"/>
                <a:gd name="T55" fmla="*/ 21 h 105"/>
                <a:gd name="T56" fmla="*/ 2 w 105"/>
                <a:gd name="T57" fmla="*/ 24 h 105"/>
                <a:gd name="T58" fmla="*/ 4 w 105"/>
                <a:gd name="T59" fmla="*/ 26 h 105"/>
                <a:gd name="T60" fmla="*/ 79 w 105"/>
                <a:gd name="T61" fmla="*/ 101 h 105"/>
                <a:gd name="T62" fmla="*/ 83 w 105"/>
                <a:gd name="T63" fmla="*/ 103 h 105"/>
                <a:gd name="T64" fmla="*/ 85 w 105"/>
                <a:gd name="T65" fmla="*/ 104 h 105"/>
                <a:gd name="T66" fmla="*/ 88 w 105"/>
                <a:gd name="T67" fmla="*/ 105 h 105"/>
                <a:gd name="T68" fmla="*/ 90 w 10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90" y="105"/>
                  </a:moveTo>
                  <a:lnTo>
                    <a:pt x="93" y="105"/>
                  </a:lnTo>
                  <a:lnTo>
                    <a:pt x="97" y="104"/>
                  </a:lnTo>
                  <a:lnTo>
                    <a:pt x="99" y="103"/>
                  </a:lnTo>
                  <a:lnTo>
                    <a:pt x="101" y="101"/>
                  </a:lnTo>
                  <a:lnTo>
                    <a:pt x="103" y="99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4" y="85"/>
                  </a:lnTo>
                  <a:lnTo>
                    <a:pt x="103" y="83"/>
                  </a:lnTo>
                  <a:lnTo>
                    <a:pt x="101" y="79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9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8" y="105"/>
                  </a:lnTo>
                  <a:lnTo>
                    <a:pt x="9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0" name="Freeform 212"/>
            <p:cNvSpPr>
              <a:spLocks/>
            </p:cNvSpPr>
            <p:nvPr/>
          </p:nvSpPr>
          <p:spPr bwMode="auto">
            <a:xfrm>
              <a:off x="11169650" y="2247900"/>
              <a:ext cx="9525" cy="28575"/>
            </a:xfrm>
            <a:custGeom>
              <a:avLst/>
              <a:gdLst>
                <a:gd name="T0" fmla="*/ 15 w 30"/>
                <a:gd name="T1" fmla="*/ 90 h 90"/>
                <a:gd name="T2" fmla="*/ 19 w 30"/>
                <a:gd name="T3" fmla="*/ 90 h 90"/>
                <a:gd name="T4" fmla="*/ 21 w 30"/>
                <a:gd name="T5" fmla="*/ 89 h 90"/>
                <a:gd name="T6" fmla="*/ 24 w 30"/>
                <a:gd name="T7" fmla="*/ 88 h 90"/>
                <a:gd name="T8" fmla="*/ 26 w 30"/>
                <a:gd name="T9" fmla="*/ 86 h 90"/>
                <a:gd name="T10" fmla="*/ 27 w 30"/>
                <a:gd name="T11" fmla="*/ 84 h 90"/>
                <a:gd name="T12" fmla="*/ 29 w 30"/>
                <a:gd name="T13" fmla="*/ 81 h 90"/>
                <a:gd name="T14" fmla="*/ 30 w 30"/>
                <a:gd name="T15" fmla="*/ 78 h 90"/>
                <a:gd name="T16" fmla="*/ 30 w 30"/>
                <a:gd name="T17" fmla="*/ 75 h 90"/>
                <a:gd name="T18" fmla="*/ 30 w 30"/>
                <a:gd name="T19" fmla="*/ 15 h 90"/>
                <a:gd name="T20" fmla="*/ 30 w 30"/>
                <a:gd name="T21" fmla="*/ 12 h 90"/>
                <a:gd name="T22" fmla="*/ 29 w 30"/>
                <a:gd name="T23" fmla="*/ 10 h 90"/>
                <a:gd name="T24" fmla="*/ 27 w 30"/>
                <a:gd name="T25" fmla="*/ 6 h 90"/>
                <a:gd name="T26" fmla="*/ 26 w 30"/>
                <a:gd name="T27" fmla="*/ 4 h 90"/>
                <a:gd name="T28" fmla="*/ 24 w 30"/>
                <a:gd name="T29" fmla="*/ 2 h 90"/>
                <a:gd name="T30" fmla="*/ 21 w 30"/>
                <a:gd name="T31" fmla="*/ 1 h 90"/>
                <a:gd name="T32" fmla="*/ 19 w 30"/>
                <a:gd name="T33" fmla="*/ 0 h 90"/>
                <a:gd name="T34" fmla="*/ 15 w 30"/>
                <a:gd name="T35" fmla="*/ 0 h 90"/>
                <a:gd name="T36" fmla="*/ 12 w 30"/>
                <a:gd name="T37" fmla="*/ 0 h 90"/>
                <a:gd name="T38" fmla="*/ 9 w 30"/>
                <a:gd name="T39" fmla="*/ 1 h 90"/>
                <a:gd name="T40" fmla="*/ 7 w 30"/>
                <a:gd name="T41" fmla="*/ 2 h 90"/>
                <a:gd name="T42" fmla="*/ 5 w 30"/>
                <a:gd name="T43" fmla="*/ 4 h 90"/>
                <a:gd name="T44" fmla="*/ 3 w 30"/>
                <a:gd name="T45" fmla="*/ 6 h 90"/>
                <a:gd name="T46" fmla="*/ 1 w 30"/>
                <a:gd name="T47" fmla="*/ 10 h 90"/>
                <a:gd name="T48" fmla="*/ 0 w 30"/>
                <a:gd name="T49" fmla="*/ 12 h 90"/>
                <a:gd name="T50" fmla="*/ 0 w 30"/>
                <a:gd name="T51" fmla="*/ 15 h 90"/>
                <a:gd name="T52" fmla="*/ 0 w 30"/>
                <a:gd name="T53" fmla="*/ 75 h 90"/>
                <a:gd name="T54" fmla="*/ 0 w 30"/>
                <a:gd name="T55" fmla="*/ 78 h 90"/>
                <a:gd name="T56" fmla="*/ 1 w 30"/>
                <a:gd name="T57" fmla="*/ 81 h 90"/>
                <a:gd name="T58" fmla="*/ 3 w 30"/>
                <a:gd name="T59" fmla="*/ 84 h 90"/>
                <a:gd name="T60" fmla="*/ 5 w 30"/>
                <a:gd name="T61" fmla="*/ 86 h 90"/>
                <a:gd name="T62" fmla="*/ 7 w 30"/>
                <a:gd name="T63" fmla="*/ 88 h 90"/>
                <a:gd name="T64" fmla="*/ 9 w 30"/>
                <a:gd name="T65" fmla="*/ 89 h 90"/>
                <a:gd name="T66" fmla="*/ 12 w 30"/>
                <a:gd name="T67" fmla="*/ 90 h 90"/>
                <a:gd name="T68" fmla="*/ 15 w 30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90">
                  <a:moveTo>
                    <a:pt x="15" y="90"/>
                  </a:moveTo>
                  <a:lnTo>
                    <a:pt x="19" y="90"/>
                  </a:lnTo>
                  <a:lnTo>
                    <a:pt x="21" y="89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7" y="84"/>
                  </a:lnTo>
                  <a:lnTo>
                    <a:pt x="29" y="81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2" y="90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1" name="Freeform 213"/>
            <p:cNvSpPr>
              <a:spLocks/>
            </p:cNvSpPr>
            <p:nvPr/>
          </p:nvSpPr>
          <p:spPr bwMode="auto">
            <a:xfrm>
              <a:off x="11242675" y="2276475"/>
              <a:ext cx="33338" cy="33338"/>
            </a:xfrm>
            <a:custGeom>
              <a:avLst/>
              <a:gdLst>
                <a:gd name="T0" fmla="*/ 100 w 106"/>
                <a:gd name="T1" fmla="*/ 4 h 105"/>
                <a:gd name="T2" fmla="*/ 98 w 106"/>
                <a:gd name="T3" fmla="*/ 2 h 105"/>
                <a:gd name="T4" fmla="*/ 96 w 106"/>
                <a:gd name="T5" fmla="*/ 1 h 105"/>
                <a:gd name="T6" fmla="*/ 93 w 106"/>
                <a:gd name="T7" fmla="*/ 0 h 105"/>
                <a:gd name="T8" fmla="*/ 90 w 106"/>
                <a:gd name="T9" fmla="*/ 0 h 105"/>
                <a:gd name="T10" fmla="*/ 88 w 106"/>
                <a:gd name="T11" fmla="*/ 0 h 105"/>
                <a:gd name="T12" fmla="*/ 84 w 106"/>
                <a:gd name="T13" fmla="*/ 1 h 105"/>
                <a:gd name="T14" fmla="*/ 82 w 106"/>
                <a:gd name="T15" fmla="*/ 3 h 105"/>
                <a:gd name="T16" fmla="*/ 80 w 106"/>
                <a:gd name="T17" fmla="*/ 4 h 105"/>
                <a:gd name="T18" fmla="*/ 4 w 106"/>
                <a:gd name="T19" fmla="*/ 79 h 105"/>
                <a:gd name="T20" fmla="*/ 3 w 106"/>
                <a:gd name="T21" fmla="*/ 83 h 105"/>
                <a:gd name="T22" fmla="*/ 1 w 106"/>
                <a:gd name="T23" fmla="*/ 85 h 105"/>
                <a:gd name="T24" fmla="*/ 0 w 106"/>
                <a:gd name="T25" fmla="*/ 88 h 105"/>
                <a:gd name="T26" fmla="*/ 0 w 106"/>
                <a:gd name="T27" fmla="*/ 90 h 105"/>
                <a:gd name="T28" fmla="*/ 0 w 106"/>
                <a:gd name="T29" fmla="*/ 93 h 105"/>
                <a:gd name="T30" fmla="*/ 1 w 106"/>
                <a:gd name="T31" fmla="*/ 97 h 105"/>
                <a:gd name="T32" fmla="*/ 3 w 106"/>
                <a:gd name="T33" fmla="*/ 99 h 105"/>
                <a:gd name="T34" fmla="*/ 4 w 106"/>
                <a:gd name="T35" fmla="*/ 101 h 105"/>
                <a:gd name="T36" fmla="*/ 7 w 106"/>
                <a:gd name="T37" fmla="*/ 103 h 105"/>
                <a:gd name="T38" fmla="*/ 9 w 106"/>
                <a:gd name="T39" fmla="*/ 104 h 105"/>
                <a:gd name="T40" fmla="*/ 12 w 106"/>
                <a:gd name="T41" fmla="*/ 105 h 105"/>
                <a:gd name="T42" fmla="*/ 15 w 106"/>
                <a:gd name="T43" fmla="*/ 105 h 105"/>
                <a:gd name="T44" fmla="*/ 18 w 106"/>
                <a:gd name="T45" fmla="*/ 105 h 105"/>
                <a:gd name="T46" fmla="*/ 21 w 106"/>
                <a:gd name="T47" fmla="*/ 104 h 105"/>
                <a:gd name="T48" fmla="*/ 23 w 106"/>
                <a:gd name="T49" fmla="*/ 103 h 105"/>
                <a:gd name="T50" fmla="*/ 25 w 106"/>
                <a:gd name="T51" fmla="*/ 101 h 105"/>
                <a:gd name="T52" fmla="*/ 100 w 106"/>
                <a:gd name="T53" fmla="*/ 26 h 105"/>
                <a:gd name="T54" fmla="*/ 103 w 106"/>
                <a:gd name="T55" fmla="*/ 24 h 105"/>
                <a:gd name="T56" fmla="*/ 105 w 106"/>
                <a:gd name="T57" fmla="*/ 21 h 105"/>
                <a:gd name="T58" fmla="*/ 105 w 106"/>
                <a:gd name="T59" fmla="*/ 18 h 105"/>
                <a:gd name="T60" fmla="*/ 106 w 106"/>
                <a:gd name="T61" fmla="*/ 15 h 105"/>
                <a:gd name="T62" fmla="*/ 105 w 106"/>
                <a:gd name="T63" fmla="*/ 13 h 105"/>
                <a:gd name="T64" fmla="*/ 105 w 106"/>
                <a:gd name="T65" fmla="*/ 10 h 105"/>
                <a:gd name="T66" fmla="*/ 103 w 106"/>
                <a:gd name="T67" fmla="*/ 6 h 105"/>
                <a:gd name="T68" fmla="*/ 100 w 106"/>
                <a:gd name="T6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100" y="4"/>
                  </a:move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4" y="79"/>
                  </a:lnTo>
                  <a:lnTo>
                    <a:pt x="3" y="83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18" y="105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100" y="26"/>
                  </a:lnTo>
                  <a:lnTo>
                    <a:pt x="103" y="24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6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2" name="Freeform 214"/>
            <p:cNvSpPr>
              <a:spLocks/>
            </p:cNvSpPr>
            <p:nvPr/>
          </p:nvSpPr>
          <p:spPr bwMode="auto">
            <a:xfrm>
              <a:off x="11276013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7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1 h 30"/>
                <a:gd name="T50" fmla="*/ 89 w 90"/>
                <a:gd name="T51" fmla="*/ 19 h 30"/>
                <a:gd name="T52" fmla="*/ 90 w 90"/>
                <a:gd name="T53" fmla="*/ 15 h 30"/>
                <a:gd name="T54" fmla="*/ 89 w 90"/>
                <a:gd name="T55" fmla="*/ 12 h 30"/>
                <a:gd name="T56" fmla="*/ 89 w 90"/>
                <a:gd name="T57" fmla="*/ 9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7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7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331" name="Half Frame 19"/>
          <p:cNvSpPr/>
          <p:nvPr/>
        </p:nvSpPr>
        <p:spPr bwMode="auto">
          <a:xfrm flipH="1" flipV="1">
            <a:off x="11379200" y="6065838"/>
            <a:ext cx="614363" cy="614362"/>
          </a:xfrm>
          <a:prstGeom prst="halfFrame">
            <a:avLst>
              <a:gd name="adj1" fmla="val 10256"/>
              <a:gd name="adj2" fmla="val 102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564071" y="0"/>
            <a:ext cx="0" cy="6875035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0" y="2599875"/>
            <a:ext cx="45211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chemeClr val="bg1"/>
                </a:solidFill>
                <a:latin typeface="+mj-lt"/>
              </a:rPr>
              <a:t>Preparatory Remarks for </a:t>
            </a:r>
            <a:br>
              <a:rPr lang="en-US" sz="4400" b="1" i="1" dirty="0">
                <a:solidFill>
                  <a:schemeClr val="bg1"/>
                </a:solidFill>
                <a:latin typeface="+mj-lt"/>
              </a:rPr>
            </a:br>
            <a:r>
              <a:rPr lang="en-US" sz="4400" b="1" i="1" dirty="0">
                <a:solidFill>
                  <a:schemeClr val="bg1"/>
                </a:solidFill>
                <a:latin typeface="+mj-lt"/>
              </a:rPr>
              <a:t>Hybrid Warfare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619777" y="363808"/>
            <a:ext cx="7253325" cy="6357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Genteelism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Rather Unclear and Too Wide Concept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A Comfortable Basket for a Wide Range of</a:t>
            </a:r>
            <a:br>
              <a:rPr lang="en-US" sz="3200" dirty="0"/>
            </a:br>
            <a:r>
              <a:rPr lang="en-US" sz="3200" dirty="0"/>
              <a:t>Hostile Activities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Deeply Rooted in Russian Strategic Culture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Complex and Adaptive Use of Political, Economic, Informational (</a:t>
            </a:r>
            <a:r>
              <a:rPr lang="en-US" sz="3200" dirty="0" err="1"/>
              <a:t>PsyOps</a:t>
            </a:r>
            <a:r>
              <a:rPr lang="en-US" sz="3200" dirty="0"/>
              <a:t> and Cyber) and Military Means for Achieving Political Ends</a:t>
            </a:r>
          </a:p>
        </p:txBody>
      </p:sp>
    </p:spTree>
    <p:extLst>
      <p:ext uri="{BB962C8B-B14F-4D97-AF65-F5344CB8AC3E}">
        <p14:creationId xmlns:p14="http://schemas.microsoft.com/office/powerpoint/2010/main" val="200943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7028" y="4448066"/>
            <a:ext cx="7944945" cy="2225782"/>
          </a:xfrm>
          <a:prstGeom prst="rect">
            <a:avLst/>
          </a:prstGeom>
        </p:spPr>
      </p:pic>
      <p:grpSp>
        <p:nvGrpSpPr>
          <p:cNvPr id="4098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4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19"/>
          <p:cNvGrpSpPr/>
          <p:nvPr/>
        </p:nvGrpSpPr>
        <p:grpSpPr>
          <a:xfrm>
            <a:off x="10481037" y="984219"/>
            <a:ext cx="376240" cy="388442"/>
            <a:chOff x="946151" y="3240088"/>
            <a:chExt cx="293688" cy="303213"/>
          </a:xfrm>
          <a:solidFill>
            <a:schemeClr val="bg1"/>
          </a:solidFill>
        </p:grpSpPr>
        <p:sp>
          <p:nvSpPr>
            <p:cNvPr id="121" name="Freeform 57"/>
            <p:cNvSpPr>
              <a:spLocks noEditPoints="1"/>
            </p:cNvSpPr>
            <p:nvPr/>
          </p:nvSpPr>
          <p:spPr bwMode="auto">
            <a:xfrm>
              <a:off x="1066801" y="3240088"/>
              <a:ext cx="173038" cy="171450"/>
            </a:xfrm>
            <a:custGeom>
              <a:avLst/>
              <a:gdLst>
                <a:gd name="T0" fmla="*/ 326 w 435"/>
                <a:gd name="T1" fmla="*/ 327 h 432"/>
                <a:gd name="T2" fmla="*/ 296 w 435"/>
                <a:gd name="T3" fmla="*/ 346 h 432"/>
                <a:gd name="T4" fmla="*/ 259 w 435"/>
                <a:gd name="T5" fmla="*/ 368 h 432"/>
                <a:gd name="T6" fmla="*/ 186 w 435"/>
                <a:gd name="T7" fmla="*/ 406 h 432"/>
                <a:gd name="T8" fmla="*/ 180 w 435"/>
                <a:gd name="T9" fmla="*/ 363 h 432"/>
                <a:gd name="T10" fmla="*/ 150 w 435"/>
                <a:gd name="T11" fmla="*/ 353 h 432"/>
                <a:gd name="T12" fmla="*/ 116 w 435"/>
                <a:gd name="T13" fmla="*/ 328 h 432"/>
                <a:gd name="T14" fmla="*/ 65 w 435"/>
                <a:gd name="T15" fmla="*/ 350 h 432"/>
                <a:gd name="T16" fmla="*/ 73 w 435"/>
                <a:gd name="T17" fmla="*/ 261 h 432"/>
                <a:gd name="T18" fmla="*/ 70 w 435"/>
                <a:gd name="T19" fmla="*/ 222 h 432"/>
                <a:gd name="T20" fmla="*/ 73 w 435"/>
                <a:gd name="T21" fmla="*/ 182 h 432"/>
                <a:gd name="T22" fmla="*/ 66 w 435"/>
                <a:gd name="T23" fmla="*/ 93 h 432"/>
                <a:gd name="T24" fmla="*/ 117 w 435"/>
                <a:gd name="T25" fmla="*/ 114 h 432"/>
                <a:gd name="T26" fmla="*/ 150 w 435"/>
                <a:gd name="T27" fmla="*/ 90 h 432"/>
                <a:gd name="T28" fmla="*/ 180 w 435"/>
                <a:gd name="T29" fmla="*/ 79 h 432"/>
                <a:gd name="T30" fmla="*/ 186 w 435"/>
                <a:gd name="T31" fmla="*/ 25 h 432"/>
                <a:gd name="T32" fmla="*/ 259 w 435"/>
                <a:gd name="T33" fmla="*/ 75 h 432"/>
                <a:gd name="T34" fmla="*/ 296 w 435"/>
                <a:gd name="T35" fmla="*/ 96 h 432"/>
                <a:gd name="T36" fmla="*/ 326 w 435"/>
                <a:gd name="T37" fmla="*/ 115 h 432"/>
                <a:gd name="T38" fmla="*/ 405 w 435"/>
                <a:gd name="T39" fmla="*/ 154 h 432"/>
                <a:gd name="T40" fmla="*/ 362 w 435"/>
                <a:gd name="T41" fmla="*/ 185 h 432"/>
                <a:gd name="T42" fmla="*/ 365 w 435"/>
                <a:gd name="T43" fmla="*/ 238 h 432"/>
                <a:gd name="T44" fmla="*/ 365 w 435"/>
                <a:gd name="T45" fmla="*/ 265 h 432"/>
                <a:gd name="T46" fmla="*/ 428 w 435"/>
                <a:gd name="T47" fmla="*/ 272 h 432"/>
                <a:gd name="T48" fmla="*/ 389 w 435"/>
                <a:gd name="T49" fmla="*/ 207 h 432"/>
                <a:gd name="T50" fmla="*/ 435 w 435"/>
                <a:gd name="T51" fmla="*/ 161 h 432"/>
                <a:gd name="T52" fmla="*/ 382 w 435"/>
                <a:gd name="T53" fmla="*/ 65 h 432"/>
                <a:gd name="T54" fmla="*/ 329 w 435"/>
                <a:gd name="T55" fmla="*/ 88 h 432"/>
                <a:gd name="T56" fmla="*/ 282 w 435"/>
                <a:gd name="T57" fmla="*/ 59 h 432"/>
                <a:gd name="T58" fmla="*/ 275 w 435"/>
                <a:gd name="T59" fmla="*/ 2 h 432"/>
                <a:gd name="T60" fmla="*/ 164 w 435"/>
                <a:gd name="T61" fmla="*/ 4 h 432"/>
                <a:gd name="T62" fmla="*/ 152 w 435"/>
                <a:gd name="T63" fmla="*/ 62 h 432"/>
                <a:gd name="T64" fmla="*/ 119 w 435"/>
                <a:gd name="T65" fmla="*/ 79 h 432"/>
                <a:gd name="T66" fmla="*/ 59 w 435"/>
                <a:gd name="T67" fmla="*/ 63 h 432"/>
                <a:gd name="T68" fmla="*/ 1 w 435"/>
                <a:gd name="T69" fmla="*/ 157 h 432"/>
                <a:gd name="T70" fmla="*/ 5 w 435"/>
                <a:gd name="T71" fmla="*/ 168 h 432"/>
                <a:gd name="T72" fmla="*/ 44 w 435"/>
                <a:gd name="T73" fmla="*/ 221 h 432"/>
                <a:gd name="T74" fmla="*/ 3 w 435"/>
                <a:gd name="T75" fmla="*/ 276 h 432"/>
                <a:gd name="T76" fmla="*/ 49 w 435"/>
                <a:gd name="T77" fmla="*/ 373 h 432"/>
                <a:gd name="T78" fmla="*/ 67 w 435"/>
                <a:gd name="T79" fmla="*/ 378 h 432"/>
                <a:gd name="T80" fmla="*/ 144 w 435"/>
                <a:gd name="T81" fmla="*/ 378 h 432"/>
                <a:gd name="T82" fmla="*/ 164 w 435"/>
                <a:gd name="T83" fmla="*/ 428 h 432"/>
                <a:gd name="T84" fmla="*/ 275 w 435"/>
                <a:gd name="T85" fmla="*/ 431 h 432"/>
                <a:gd name="T86" fmla="*/ 282 w 435"/>
                <a:gd name="T87" fmla="*/ 382 h 432"/>
                <a:gd name="T88" fmla="*/ 329 w 435"/>
                <a:gd name="T89" fmla="*/ 356 h 432"/>
                <a:gd name="T90" fmla="*/ 380 w 435"/>
                <a:gd name="T91" fmla="*/ 378 h 432"/>
                <a:gd name="T92" fmla="*/ 434 w 435"/>
                <a:gd name="T93" fmla="*/ 290 h 432"/>
                <a:gd name="T94" fmla="*/ 428 w 435"/>
                <a:gd name="T95" fmla="*/ 27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5" h="432">
                  <a:moveTo>
                    <a:pt x="369" y="350"/>
                  </a:moveTo>
                  <a:lnTo>
                    <a:pt x="335" y="329"/>
                  </a:lnTo>
                  <a:lnTo>
                    <a:pt x="330" y="327"/>
                  </a:lnTo>
                  <a:lnTo>
                    <a:pt x="326" y="327"/>
                  </a:lnTo>
                  <a:lnTo>
                    <a:pt x="323" y="328"/>
                  </a:lnTo>
                  <a:lnTo>
                    <a:pt x="319" y="330"/>
                  </a:lnTo>
                  <a:lnTo>
                    <a:pt x="309" y="339"/>
                  </a:lnTo>
                  <a:lnTo>
                    <a:pt x="296" y="346"/>
                  </a:lnTo>
                  <a:lnTo>
                    <a:pt x="281" y="355"/>
                  </a:lnTo>
                  <a:lnTo>
                    <a:pt x="264" y="363"/>
                  </a:lnTo>
                  <a:lnTo>
                    <a:pt x="261" y="364"/>
                  </a:lnTo>
                  <a:lnTo>
                    <a:pt x="259" y="368"/>
                  </a:lnTo>
                  <a:lnTo>
                    <a:pt x="257" y="371"/>
                  </a:lnTo>
                  <a:lnTo>
                    <a:pt x="256" y="374"/>
                  </a:lnTo>
                  <a:lnTo>
                    <a:pt x="256" y="406"/>
                  </a:lnTo>
                  <a:lnTo>
                    <a:pt x="186" y="406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3" y="367"/>
                  </a:lnTo>
                  <a:lnTo>
                    <a:pt x="180" y="363"/>
                  </a:lnTo>
                  <a:lnTo>
                    <a:pt x="176" y="361"/>
                  </a:lnTo>
                  <a:lnTo>
                    <a:pt x="166" y="359"/>
                  </a:lnTo>
                  <a:lnTo>
                    <a:pt x="158" y="356"/>
                  </a:lnTo>
                  <a:lnTo>
                    <a:pt x="150" y="353"/>
                  </a:lnTo>
                  <a:lnTo>
                    <a:pt x="144" y="349"/>
                  </a:lnTo>
                  <a:lnTo>
                    <a:pt x="132" y="341"/>
                  </a:lnTo>
                  <a:lnTo>
                    <a:pt x="120" y="330"/>
                  </a:lnTo>
                  <a:lnTo>
                    <a:pt x="116" y="328"/>
                  </a:lnTo>
                  <a:lnTo>
                    <a:pt x="112" y="327"/>
                  </a:lnTo>
                  <a:lnTo>
                    <a:pt x="108" y="327"/>
                  </a:lnTo>
                  <a:lnTo>
                    <a:pt x="105" y="329"/>
                  </a:lnTo>
                  <a:lnTo>
                    <a:pt x="65" y="350"/>
                  </a:lnTo>
                  <a:lnTo>
                    <a:pt x="30" y="289"/>
                  </a:lnTo>
                  <a:lnTo>
                    <a:pt x="67" y="268"/>
                  </a:lnTo>
                  <a:lnTo>
                    <a:pt x="71" y="265"/>
                  </a:lnTo>
                  <a:lnTo>
                    <a:pt x="73" y="261"/>
                  </a:lnTo>
                  <a:lnTo>
                    <a:pt x="74" y="257"/>
                  </a:lnTo>
                  <a:lnTo>
                    <a:pt x="73" y="254"/>
                  </a:lnTo>
                  <a:lnTo>
                    <a:pt x="71" y="238"/>
                  </a:lnTo>
                  <a:lnTo>
                    <a:pt x="70" y="222"/>
                  </a:lnTo>
                  <a:lnTo>
                    <a:pt x="71" y="206"/>
                  </a:lnTo>
                  <a:lnTo>
                    <a:pt x="74" y="189"/>
                  </a:lnTo>
                  <a:lnTo>
                    <a:pt x="74" y="185"/>
                  </a:lnTo>
                  <a:lnTo>
                    <a:pt x="73" y="182"/>
                  </a:lnTo>
                  <a:lnTo>
                    <a:pt x="71" y="179"/>
                  </a:lnTo>
                  <a:lnTo>
                    <a:pt x="67" y="175"/>
                  </a:lnTo>
                  <a:lnTo>
                    <a:pt x="31" y="154"/>
                  </a:lnTo>
                  <a:lnTo>
                    <a:pt x="66" y="93"/>
                  </a:lnTo>
                  <a:lnTo>
                    <a:pt x="105" y="114"/>
                  </a:lnTo>
                  <a:lnTo>
                    <a:pt x="108" y="116"/>
                  </a:lnTo>
                  <a:lnTo>
                    <a:pt x="112" y="115"/>
                  </a:lnTo>
                  <a:lnTo>
                    <a:pt x="117" y="114"/>
                  </a:lnTo>
                  <a:lnTo>
                    <a:pt x="120" y="112"/>
                  </a:lnTo>
                  <a:lnTo>
                    <a:pt x="132" y="101"/>
                  </a:lnTo>
                  <a:lnTo>
                    <a:pt x="144" y="93"/>
                  </a:lnTo>
                  <a:lnTo>
                    <a:pt x="150" y="90"/>
                  </a:lnTo>
                  <a:lnTo>
                    <a:pt x="158" y="86"/>
                  </a:lnTo>
                  <a:lnTo>
                    <a:pt x="166" y="83"/>
                  </a:lnTo>
                  <a:lnTo>
                    <a:pt x="176" y="80"/>
                  </a:lnTo>
                  <a:lnTo>
                    <a:pt x="180" y="79"/>
                  </a:lnTo>
                  <a:lnTo>
                    <a:pt x="183" y="76"/>
                  </a:lnTo>
                  <a:lnTo>
                    <a:pt x="186" y="72"/>
                  </a:lnTo>
                  <a:lnTo>
                    <a:pt x="186" y="68"/>
                  </a:lnTo>
                  <a:lnTo>
                    <a:pt x="186" y="25"/>
                  </a:lnTo>
                  <a:lnTo>
                    <a:pt x="256" y="25"/>
                  </a:lnTo>
                  <a:lnTo>
                    <a:pt x="256" y="68"/>
                  </a:lnTo>
                  <a:lnTo>
                    <a:pt x="257" y="71"/>
                  </a:lnTo>
                  <a:lnTo>
                    <a:pt x="259" y="75"/>
                  </a:lnTo>
                  <a:lnTo>
                    <a:pt x="261" y="78"/>
                  </a:lnTo>
                  <a:lnTo>
                    <a:pt x="264" y="80"/>
                  </a:lnTo>
                  <a:lnTo>
                    <a:pt x="281" y="88"/>
                  </a:lnTo>
                  <a:lnTo>
                    <a:pt x="296" y="96"/>
                  </a:lnTo>
                  <a:lnTo>
                    <a:pt x="309" y="105"/>
                  </a:lnTo>
                  <a:lnTo>
                    <a:pt x="319" y="112"/>
                  </a:lnTo>
                  <a:lnTo>
                    <a:pt x="323" y="114"/>
                  </a:lnTo>
                  <a:lnTo>
                    <a:pt x="326" y="115"/>
                  </a:lnTo>
                  <a:lnTo>
                    <a:pt x="330" y="115"/>
                  </a:lnTo>
                  <a:lnTo>
                    <a:pt x="335" y="113"/>
                  </a:lnTo>
                  <a:lnTo>
                    <a:pt x="369" y="93"/>
                  </a:lnTo>
                  <a:lnTo>
                    <a:pt x="405" y="154"/>
                  </a:lnTo>
                  <a:lnTo>
                    <a:pt x="368" y="175"/>
                  </a:lnTo>
                  <a:lnTo>
                    <a:pt x="365" y="179"/>
                  </a:lnTo>
                  <a:lnTo>
                    <a:pt x="363" y="182"/>
                  </a:lnTo>
                  <a:lnTo>
                    <a:pt x="362" y="185"/>
                  </a:lnTo>
                  <a:lnTo>
                    <a:pt x="362" y="189"/>
                  </a:lnTo>
                  <a:lnTo>
                    <a:pt x="364" y="206"/>
                  </a:lnTo>
                  <a:lnTo>
                    <a:pt x="365" y="222"/>
                  </a:lnTo>
                  <a:lnTo>
                    <a:pt x="365" y="238"/>
                  </a:lnTo>
                  <a:lnTo>
                    <a:pt x="362" y="254"/>
                  </a:lnTo>
                  <a:lnTo>
                    <a:pt x="362" y="257"/>
                  </a:lnTo>
                  <a:lnTo>
                    <a:pt x="363" y="261"/>
                  </a:lnTo>
                  <a:lnTo>
                    <a:pt x="365" y="265"/>
                  </a:lnTo>
                  <a:lnTo>
                    <a:pt x="368" y="268"/>
                  </a:lnTo>
                  <a:lnTo>
                    <a:pt x="405" y="289"/>
                  </a:lnTo>
                  <a:lnTo>
                    <a:pt x="369" y="350"/>
                  </a:lnTo>
                  <a:close/>
                  <a:moveTo>
                    <a:pt x="428" y="272"/>
                  </a:moveTo>
                  <a:lnTo>
                    <a:pt x="388" y="250"/>
                  </a:lnTo>
                  <a:lnTo>
                    <a:pt x="389" y="236"/>
                  </a:lnTo>
                  <a:lnTo>
                    <a:pt x="391" y="221"/>
                  </a:lnTo>
                  <a:lnTo>
                    <a:pt x="389" y="207"/>
                  </a:lnTo>
                  <a:lnTo>
                    <a:pt x="388" y="193"/>
                  </a:lnTo>
                  <a:lnTo>
                    <a:pt x="428" y="169"/>
                  </a:lnTo>
                  <a:lnTo>
                    <a:pt x="432" y="166"/>
                  </a:lnTo>
                  <a:lnTo>
                    <a:pt x="435" y="161"/>
                  </a:lnTo>
                  <a:lnTo>
                    <a:pt x="435" y="157"/>
                  </a:lnTo>
                  <a:lnTo>
                    <a:pt x="434" y="153"/>
                  </a:lnTo>
                  <a:lnTo>
                    <a:pt x="385" y="69"/>
                  </a:lnTo>
                  <a:lnTo>
                    <a:pt x="382" y="65"/>
                  </a:lnTo>
                  <a:lnTo>
                    <a:pt x="378" y="63"/>
                  </a:lnTo>
                  <a:lnTo>
                    <a:pt x="372" y="63"/>
                  </a:lnTo>
                  <a:lnTo>
                    <a:pt x="367" y="64"/>
                  </a:lnTo>
                  <a:lnTo>
                    <a:pt x="329" y="88"/>
                  </a:lnTo>
                  <a:lnTo>
                    <a:pt x="320" y="81"/>
                  </a:lnTo>
                  <a:lnTo>
                    <a:pt x="308" y="73"/>
                  </a:lnTo>
                  <a:lnTo>
                    <a:pt x="296" y="67"/>
                  </a:lnTo>
                  <a:lnTo>
                    <a:pt x="282" y="59"/>
                  </a:lnTo>
                  <a:lnTo>
                    <a:pt x="282" y="13"/>
                  </a:lnTo>
                  <a:lnTo>
                    <a:pt x="281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69" y="0"/>
                  </a:lnTo>
                  <a:lnTo>
                    <a:pt x="173" y="0"/>
                  </a:lnTo>
                  <a:lnTo>
                    <a:pt x="168" y="2"/>
                  </a:lnTo>
                  <a:lnTo>
                    <a:pt x="164" y="4"/>
                  </a:lnTo>
                  <a:lnTo>
                    <a:pt x="161" y="8"/>
                  </a:lnTo>
                  <a:lnTo>
                    <a:pt x="161" y="13"/>
                  </a:lnTo>
                  <a:lnTo>
                    <a:pt x="161" y="58"/>
                  </a:lnTo>
                  <a:lnTo>
                    <a:pt x="152" y="62"/>
                  </a:lnTo>
                  <a:lnTo>
                    <a:pt x="144" y="64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19" y="79"/>
                  </a:lnTo>
                  <a:lnTo>
                    <a:pt x="109" y="88"/>
                  </a:lnTo>
                  <a:lnTo>
                    <a:pt x="68" y="64"/>
                  </a:lnTo>
                  <a:lnTo>
                    <a:pt x="63" y="63"/>
                  </a:lnTo>
                  <a:lnTo>
                    <a:pt x="59" y="63"/>
                  </a:lnTo>
                  <a:lnTo>
                    <a:pt x="55" y="65"/>
                  </a:lnTo>
                  <a:lnTo>
                    <a:pt x="50" y="69"/>
                  </a:lnTo>
                  <a:lnTo>
                    <a:pt x="2" y="152"/>
                  </a:lnTo>
                  <a:lnTo>
                    <a:pt x="1" y="157"/>
                  </a:lnTo>
                  <a:lnTo>
                    <a:pt x="1" y="161"/>
                  </a:lnTo>
                  <a:lnTo>
                    <a:pt x="2" y="165"/>
                  </a:lnTo>
                  <a:lnTo>
                    <a:pt x="3" y="167"/>
                  </a:lnTo>
                  <a:lnTo>
                    <a:pt x="5" y="168"/>
                  </a:lnTo>
                  <a:lnTo>
                    <a:pt x="6" y="169"/>
                  </a:lnTo>
                  <a:lnTo>
                    <a:pt x="47" y="193"/>
                  </a:lnTo>
                  <a:lnTo>
                    <a:pt x="45" y="207"/>
                  </a:lnTo>
                  <a:lnTo>
                    <a:pt x="44" y="221"/>
                  </a:lnTo>
                  <a:lnTo>
                    <a:pt x="45" y="236"/>
                  </a:lnTo>
                  <a:lnTo>
                    <a:pt x="47" y="250"/>
                  </a:lnTo>
                  <a:lnTo>
                    <a:pt x="6" y="272"/>
                  </a:lnTo>
                  <a:lnTo>
                    <a:pt x="3" y="276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2" y="290"/>
                  </a:lnTo>
                  <a:lnTo>
                    <a:pt x="49" y="373"/>
                  </a:lnTo>
                  <a:lnTo>
                    <a:pt x="53" y="377"/>
                  </a:lnTo>
                  <a:lnTo>
                    <a:pt x="58" y="379"/>
                  </a:lnTo>
                  <a:lnTo>
                    <a:pt x="62" y="379"/>
                  </a:lnTo>
                  <a:lnTo>
                    <a:pt x="67" y="378"/>
                  </a:lnTo>
                  <a:lnTo>
                    <a:pt x="109" y="356"/>
                  </a:lnTo>
                  <a:lnTo>
                    <a:pt x="119" y="363"/>
                  </a:lnTo>
                  <a:lnTo>
                    <a:pt x="131" y="372"/>
                  </a:lnTo>
                  <a:lnTo>
                    <a:pt x="144" y="378"/>
                  </a:lnTo>
                  <a:lnTo>
                    <a:pt x="161" y="385"/>
                  </a:lnTo>
                  <a:lnTo>
                    <a:pt x="161" y="419"/>
                  </a:lnTo>
                  <a:lnTo>
                    <a:pt x="161" y="425"/>
                  </a:lnTo>
                  <a:lnTo>
                    <a:pt x="164" y="428"/>
                  </a:lnTo>
                  <a:lnTo>
                    <a:pt x="168" y="431"/>
                  </a:lnTo>
                  <a:lnTo>
                    <a:pt x="173" y="432"/>
                  </a:lnTo>
                  <a:lnTo>
                    <a:pt x="269" y="432"/>
                  </a:lnTo>
                  <a:lnTo>
                    <a:pt x="275" y="431"/>
                  </a:lnTo>
                  <a:lnTo>
                    <a:pt x="279" y="428"/>
                  </a:lnTo>
                  <a:lnTo>
                    <a:pt x="281" y="425"/>
                  </a:lnTo>
                  <a:lnTo>
                    <a:pt x="282" y="419"/>
                  </a:lnTo>
                  <a:lnTo>
                    <a:pt x="282" y="382"/>
                  </a:lnTo>
                  <a:lnTo>
                    <a:pt x="296" y="375"/>
                  </a:lnTo>
                  <a:lnTo>
                    <a:pt x="308" y="369"/>
                  </a:lnTo>
                  <a:lnTo>
                    <a:pt x="320" y="362"/>
                  </a:lnTo>
                  <a:lnTo>
                    <a:pt x="329" y="356"/>
                  </a:lnTo>
                  <a:lnTo>
                    <a:pt x="367" y="378"/>
                  </a:lnTo>
                  <a:lnTo>
                    <a:pt x="372" y="379"/>
                  </a:lnTo>
                  <a:lnTo>
                    <a:pt x="378" y="379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3" y="375"/>
                  </a:lnTo>
                  <a:lnTo>
                    <a:pt x="385" y="373"/>
                  </a:lnTo>
                  <a:lnTo>
                    <a:pt x="434" y="290"/>
                  </a:lnTo>
                  <a:lnTo>
                    <a:pt x="435" y="285"/>
                  </a:lnTo>
                  <a:lnTo>
                    <a:pt x="435" y="281"/>
                  </a:lnTo>
                  <a:lnTo>
                    <a:pt x="432" y="276"/>
                  </a:lnTo>
                  <a:lnTo>
                    <a:pt x="428" y="2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58"/>
            <p:cNvSpPr>
              <a:spLocks noEditPoints="1"/>
            </p:cNvSpPr>
            <p:nvPr/>
          </p:nvSpPr>
          <p:spPr bwMode="auto">
            <a:xfrm>
              <a:off x="1122363" y="3297238"/>
              <a:ext cx="61913" cy="60325"/>
            </a:xfrm>
            <a:custGeom>
              <a:avLst/>
              <a:gdLst>
                <a:gd name="T0" fmla="*/ 67 w 154"/>
                <a:gd name="T1" fmla="*/ 128 h 154"/>
                <a:gd name="T2" fmla="*/ 49 w 154"/>
                <a:gd name="T3" fmla="*/ 119 h 154"/>
                <a:gd name="T4" fmla="*/ 35 w 154"/>
                <a:gd name="T5" fmla="*/ 107 h 154"/>
                <a:gd name="T6" fmla="*/ 27 w 154"/>
                <a:gd name="T7" fmla="*/ 88 h 154"/>
                <a:gd name="T8" fmla="*/ 27 w 154"/>
                <a:gd name="T9" fmla="*/ 67 h 154"/>
                <a:gd name="T10" fmla="*/ 35 w 154"/>
                <a:gd name="T11" fmla="*/ 49 h 154"/>
                <a:gd name="T12" fmla="*/ 49 w 154"/>
                <a:gd name="T13" fmla="*/ 35 h 154"/>
                <a:gd name="T14" fmla="*/ 67 w 154"/>
                <a:gd name="T15" fmla="*/ 26 h 154"/>
                <a:gd name="T16" fmla="*/ 87 w 154"/>
                <a:gd name="T17" fmla="*/ 26 h 154"/>
                <a:gd name="T18" fmla="*/ 106 w 154"/>
                <a:gd name="T19" fmla="*/ 35 h 154"/>
                <a:gd name="T20" fmla="*/ 120 w 154"/>
                <a:gd name="T21" fmla="*/ 49 h 154"/>
                <a:gd name="T22" fmla="*/ 128 w 154"/>
                <a:gd name="T23" fmla="*/ 67 h 154"/>
                <a:gd name="T24" fmla="*/ 128 w 154"/>
                <a:gd name="T25" fmla="*/ 88 h 154"/>
                <a:gd name="T26" fmla="*/ 120 w 154"/>
                <a:gd name="T27" fmla="*/ 107 h 154"/>
                <a:gd name="T28" fmla="*/ 106 w 154"/>
                <a:gd name="T29" fmla="*/ 119 h 154"/>
                <a:gd name="T30" fmla="*/ 87 w 154"/>
                <a:gd name="T31" fmla="*/ 128 h 154"/>
                <a:gd name="T32" fmla="*/ 78 w 154"/>
                <a:gd name="T33" fmla="*/ 0 h 154"/>
                <a:gd name="T34" fmla="*/ 62 w 154"/>
                <a:gd name="T35" fmla="*/ 1 h 154"/>
                <a:gd name="T36" fmla="*/ 48 w 154"/>
                <a:gd name="T37" fmla="*/ 6 h 154"/>
                <a:gd name="T38" fmla="*/ 35 w 154"/>
                <a:gd name="T39" fmla="*/ 13 h 154"/>
                <a:gd name="T40" fmla="*/ 23 w 154"/>
                <a:gd name="T41" fmla="*/ 23 h 154"/>
                <a:gd name="T42" fmla="*/ 13 w 154"/>
                <a:gd name="T43" fmla="*/ 34 h 154"/>
                <a:gd name="T44" fmla="*/ 7 w 154"/>
                <a:gd name="T45" fmla="*/ 48 h 154"/>
                <a:gd name="T46" fmla="*/ 1 w 154"/>
                <a:gd name="T47" fmla="*/ 62 h 154"/>
                <a:gd name="T48" fmla="*/ 0 w 154"/>
                <a:gd name="T49" fmla="*/ 78 h 154"/>
                <a:gd name="T50" fmla="*/ 1 w 154"/>
                <a:gd name="T51" fmla="*/ 93 h 154"/>
                <a:gd name="T52" fmla="*/ 7 w 154"/>
                <a:gd name="T53" fmla="*/ 108 h 154"/>
                <a:gd name="T54" fmla="*/ 13 w 154"/>
                <a:gd name="T55" fmla="*/ 121 h 154"/>
                <a:gd name="T56" fmla="*/ 23 w 154"/>
                <a:gd name="T57" fmla="*/ 131 h 154"/>
                <a:gd name="T58" fmla="*/ 35 w 154"/>
                <a:gd name="T59" fmla="*/ 141 h 154"/>
                <a:gd name="T60" fmla="*/ 48 w 154"/>
                <a:gd name="T61" fmla="*/ 148 h 154"/>
                <a:gd name="T62" fmla="*/ 62 w 154"/>
                <a:gd name="T63" fmla="*/ 153 h 154"/>
                <a:gd name="T64" fmla="*/ 78 w 154"/>
                <a:gd name="T65" fmla="*/ 154 h 154"/>
                <a:gd name="T66" fmla="*/ 93 w 154"/>
                <a:gd name="T67" fmla="*/ 153 h 154"/>
                <a:gd name="T68" fmla="*/ 108 w 154"/>
                <a:gd name="T69" fmla="*/ 148 h 154"/>
                <a:gd name="T70" fmla="*/ 121 w 154"/>
                <a:gd name="T71" fmla="*/ 141 h 154"/>
                <a:gd name="T72" fmla="*/ 131 w 154"/>
                <a:gd name="T73" fmla="*/ 131 h 154"/>
                <a:gd name="T74" fmla="*/ 141 w 154"/>
                <a:gd name="T75" fmla="*/ 121 h 154"/>
                <a:gd name="T76" fmla="*/ 149 w 154"/>
                <a:gd name="T77" fmla="*/ 108 h 154"/>
                <a:gd name="T78" fmla="*/ 153 w 154"/>
                <a:gd name="T79" fmla="*/ 93 h 154"/>
                <a:gd name="T80" fmla="*/ 154 w 154"/>
                <a:gd name="T81" fmla="*/ 78 h 154"/>
                <a:gd name="T82" fmla="*/ 153 w 154"/>
                <a:gd name="T83" fmla="*/ 62 h 154"/>
                <a:gd name="T84" fmla="*/ 149 w 154"/>
                <a:gd name="T85" fmla="*/ 48 h 154"/>
                <a:gd name="T86" fmla="*/ 141 w 154"/>
                <a:gd name="T87" fmla="*/ 34 h 154"/>
                <a:gd name="T88" fmla="*/ 131 w 154"/>
                <a:gd name="T89" fmla="*/ 23 h 154"/>
                <a:gd name="T90" fmla="*/ 121 w 154"/>
                <a:gd name="T91" fmla="*/ 13 h 154"/>
                <a:gd name="T92" fmla="*/ 108 w 154"/>
                <a:gd name="T93" fmla="*/ 6 h 154"/>
                <a:gd name="T94" fmla="*/ 93 w 154"/>
                <a:gd name="T95" fmla="*/ 1 h 154"/>
                <a:gd name="T96" fmla="*/ 78 w 154"/>
                <a:gd name="T9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4">
                  <a:moveTo>
                    <a:pt x="78" y="128"/>
                  </a:moveTo>
                  <a:lnTo>
                    <a:pt x="67" y="128"/>
                  </a:lnTo>
                  <a:lnTo>
                    <a:pt x="57" y="125"/>
                  </a:lnTo>
                  <a:lnTo>
                    <a:pt x="49" y="119"/>
                  </a:lnTo>
                  <a:lnTo>
                    <a:pt x="41" y="114"/>
                  </a:lnTo>
                  <a:lnTo>
                    <a:pt x="35" y="107"/>
                  </a:lnTo>
                  <a:lnTo>
                    <a:pt x="29" y="97"/>
                  </a:lnTo>
                  <a:lnTo>
                    <a:pt x="27" y="88"/>
                  </a:lnTo>
                  <a:lnTo>
                    <a:pt x="26" y="78"/>
                  </a:lnTo>
                  <a:lnTo>
                    <a:pt x="27" y="67"/>
                  </a:lnTo>
                  <a:lnTo>
                    <a:pt x="29" y="57"/>
                  </a:lnTo>
                  <a:lnTo>
                    <a:pt x="35" y="49"/>
                  </a:lnTo>
                  <a:lnTo>
                    <a:pt x="41" y="41"/>
                  </a:lnTo>
                  <a:lnTo>
                    <a:pt x="49" y="35"/>
                  </a:lnTo>
                  <a:lnTo>
                    <a:pt x="57" y="29"/>
                  </a:lnTo>
                  <a:lnTo>
                    <a:pt x="67" y="26"/>
                  </a:lnTo>
                  <a:lnTo>
                    <a:pt x="78" y="25"/>
                  </a:lnTo>
                  <a:lnTo>
                    <a:pt x="87" y="26"/>
                  </a:lnTo>
                  <a:lnTo>
                    <a:pt x="97" y="29"/>
                  </a:lnTo>
                  <a:lnTo>
                    <a:pt x="106" y="35"/>
                  </a:lnTo>
                  <a:lnTo>
                    <a:pt x="114" y="41"/>
                  </a:lnTo>
                  <a:lnTo>
                    <a:pt x="120" y="49"/>
                  </a:lnTo>
                  <a:lnTo>
                    <a:pt x="125" y="57"/>
                  </a:lnTo>
                  <a:lnTo>
                    <a:pt x="128" y="67"/>
                  </a:lnTo>
                  <a:lnTo>
                    <a:pt x="129" y="78"/>
                  </a:lnTo>
                  <a:lnTo>
                    <a:pt x="128" y="88"/>
                  </a:lnTo>
                  <a:lnTo>
                    <a:pt x="125" y="97"/>
                  </a:lnTo>
                  <a:lnTo>
                    <a:pt x="120" y="107"/>
                  </a:lnTo>
                  <a:lnTo>
                    <a:pt x="114" y="114"/>
                  </a:lnTo>
                  <a:lnTo>
                    <a:pt x="106" y="119"/>
                  </a:lnTo>
                  <a:lnTo>
                    <a:pt x="97" y="125"/>
                  </a:lnTo>
                  <a:lnTo>
                    <a:pt x="87" y="128"/>
                  </a:lnTo>
                  <a:lnTo>
                    <a:pt x="78" y="128"/>
                  </a:lnTo>
                  <a:close/>
                  <a:moveTo>
                    <a:pt x="78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4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8" y="148"/>
                  </a:lnTo>
                  <a:lnTo>
                    <a:pt x="54" y="151"/>
                  </a:lnTo>
                  <a:lnTo>
                    <a:pt x="62" y="153"/>
                  </a:lnTo>
                  <a:lnTo>
                    <a:pt x="69" y="154"/>
                  </a:lnTo>
                  <a:lnTo>
                    <a:pt x="78" y="154"/>
                  </a:lnTo>
                  <a:lnTo>
                    <a:pt x="85" y="154"/>
                  </a:lnTo>
                  <a:lnTo>
                    <a:pt x="93" y="153"/>
                  </a:lnTo>
                  <a:lnTo>
                    <a:pt x="100" y="151"/>
                  </a:lnTo>
                  <a:lnTo>
                    <a:pt x="108" y="148"/>
                  </a:lnTo>
                  <a:lnTo>
                    <a:pt x="114" y="145"/>
                  </a:lnTo>
                  <a:lnTo>
                    <a:pt x="121" y="141"/>
                  </a:lnTo>
                  <a:lnTo>
                    <a:pt x="126" y="137"/>
                  </a:lnTo>
                  <a:lnTo>
                    <a:pt x="131" y="131"/>
                  </a:lnTo>
                  <a:lnTo>
                    <a:pt x="137" y="126"/>
                  </a:lnTo>
                  <a:lnTo>
                    <a:pt x="141" y="121"/>
                  </a:lnTo>
                  <a:lnTo>
                    <a:pt x="145" y="114"/>
                  </a:lnTo>
                  <a:lnTo>
                    <a:pt x="149" y="108"/>
                  </a:lnTo>
                  <a:lnTo>
                    <a:pt x="151" y="100"/>
                  </a:lnTo>
                  <a:lnTo>
                    <a:pt x="153" y="93"/>
                  </a:lnTo>
                  <a:lnTo>
                    <a:pt x="154" y="85"/>
                  </a:lnTo>
                  <a:lnTo>
                    <a:pt x="154" y="78"/>
                  </a:lnTo>
                  <a:lnTo>
                    <a:pt x="154" y="70"/>
                  </a:lnTo>
                  <a:lnTo>
                    <a:pt x="153" y="62"/>
                  </a:lnTo>
                  <a:lnTo>
                    <a:pt x="151" y="54"/>
                  </a:lnTo>
                  <a:lnTo>
                    <a:pt x="149" y="48"/>
                  </a:lnTo>
                  <a:lnTo>
                    <a:pt x="145" y="40"/>
                  </a:lnTo>
                  <a:lnTo>
                    <a:pt x="141" y="34"/>
                  </a:lnTo>
                  <a:lnTo>
                    <a:pt x="137" y="28"/>
                  </a:lnTo>
                  <a:lnTo>
                    <a:pt x="131" y="23"/>
                  </a:lnTo>
                  <a:lnTo>
                    <a:pt x="126" y="17"/>
                  </a:lnTo>
                  <a:lnTo>
                    <a:pt x="121" y="13"/>
                  </a:lnTo>
                  <a:lnTo>
                    <a:pt x="114" y="9"/>
                  </a:lnTo>
                  <a:lnTo>
                    <a:pt x="108" y="6"/>
                  </a:lnTo>
                  <a:lnTo>
                    <a:pt x="100" y="4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59"/>
            <p:cNvSpPr>
              <a:spLocks noEditPoints="1"/>
            </p:cNvSpPr>
            <p:nvPr/>
          </p:nvSpPr>
          <p:spPr bwMode="auto">
            <a:xfrm>
              <a:off x="946151" y="3371851"/>
              <a:ext cx="173038" cy="171450"/>
            </a:xfrm>
            <a:custGeom>
              <a:avLst/>
              <a:gdLst>
                <a:gd name="T0" fmla="*/ 362 w 435"/>
                <a:gd name="T1" fmla="*/ 176 h 434"/>
                <a:gd name="T2" fmla="*/ 364 w 435"/>
                <a:gd name="T3" fmla="*/ 229 h 434"/>
                <a:gd name="T4" fmla="*/ 365 w 435"/>
                <a:gd name="T5" fmla="*/ 256 h 434"/>
                <a:gd name="T6" fmla="*/ 334 w 435"/>
                <a:gd name="T7" fmla="*/ 319 h 434"/>
                <a:gd name="T8" fmla="*/ 319 w 435"/>
                <a:gd name="T9" fmla="*/ 321 h 434"/>
                <a:gd name="T10" fmla="*/ 264 w 435"/>
                <a:gd name="T11" fmla="*/ 354 h 434"/>
                <a:gd name="T12" fmla="*/ 256 w 435"/>
                <a:gd name="T13" fmla="*/ 365 h 434"/>
                <a:gd name="T14" fmla="*/ 185 w 435"/>
                <a:gd name="T15" fmla="*/ 362 h 434"/>
                <a:gd name="T16" fmla="*/ 166 w 435"/>
                <a:gd name="T17" fmla="*/ 350 h 434"/>
                <a:gd name="T18" fmla="*/ 132 w 435"/>
                <a:gd name="T19" fmla="*/ 332 h 434"/>
                <a:gd name="T20" fmla="*/ 108 w 435"/>
                <a:gd name="T21" fmla="*/ 318 h 434"/>
                <a:gd name="T22" fmla="*/ 67 w 435"/>
                <a:gd name="T23" fmla="*/ 259 h 434"/>
                <a:gd name="T24" fmla="*/ 73 w 435"/>
                <a:gd name="T25" fmla="*/ 245 h 434"/>
                <a:gd name="T26" fmla="*/ 73 w 435"/>
                <a:gd name="T27" fmla="*/ 180 h 434"/>
                <a:gd name="T28" fmla="*/ 67 w 435"/>
                <a:gd name="T29" fmla="*/ 166 h 434"/>
                <a:gd name="T30" fmla="*/ 108 w 435"/>
                <a:gd name="T31" fmla="*/ 106 h 434"/>
                <a:gd name="T32" fmla="*/ 132 w 435"/>
                <a:gd name="T33" fmla="*/ 92 h 434"/>
                <a:gd name="T34" fmla="*/ 166 w 435"/>
                <a:gd name="T35" fmla="*/ 74 h 434"/>
                <a:gd name="T36" fmla="*/ 185 w 435"/>
                <a:gd name="T37" fmla="*/ 63 h 434"/>
                <a:gd name="T38" fmla="*/ 256 w 435"/>
                <a:gd name="T39" fmla="*/ 60 h 434"/>
                <a:gd name="T40" fmla="*/ 264 w 435"/>
                <a:gd name="T41" fmla="*/ 71 h 434"/>
                <a:gd name="T42" fmla="*/ 319 w 435"/>
                <a:gd name="T43" fmla="*/ 103 h 434"/>
                <a:gd name="T44" fmla="*/ 334 w 435"/>
                <a:gd name="T45" fmla="*/ 105 h 434"/>
                <a:gd name="T46" fmla="*/ 435 w 435"/>
                <a:gd name="T47" fmla="*/ 153 h 434"/>
                <a:gd name="T48" fmla="*/ 383 w 435"/>
                <a:gd name="T49" fmla="*/ 58 h 434"/>
                <a:gd name="T50" fmla="*/ 375 w 435"/>
                <a:gd name="T51" fmla="*/ 54 h 434"/>
                <a:gd name="T52" fmla="*/ 328 w 435"/>
                <a:gd name="T53" fmla="*/ 78 h 434"/>
                <a:gd name="T54" fmla="*/ 282 w 435"/>
                <a:gd name="T55" fmla="*/ 51 h 434"/>
                <a:gd name="T56" fmla="*/ 275 w 435"/>
                <a:gd name="T57" fmla="*/ 1 h 434"/>
                <a:gd name="T58" fmla="*/ 164 w 435"/>
                <a:gd name="T59" fmla="*/ 4 h 434"/>
                <a:gd name="T60" fmla="*/ 151 w 435"/>
                <a:gd name="T61" fmla="*/ 52 h 434"/>
                <a:gd name="T62" fmla="*/ 119 w 435"/>
                <a:gd name="T63" fmla="*/ 70 h 434"/>
                <a:gd name="T64" fmla="*/ 58 w 435"/>
                <a:gd name="T65" fmla="*/ 54 h 434"/>
                <a:gd name="T66" fmla="*/ 0 w 435"/>
                <a:gd name="T67" fmla="*/ 148 h 434"/>
                <a:gd name="T68" fmla="*/ 4 w 435"/>
                <a:gd name="T69" fmla="*/ 159 h 434"/>
                <a:gd name="T70" fmla="*/ 44 w 435"/>
                <a:gd name="T71" fmla="*/ 213 h 434"/>
                <a:gd name="T72" fmla="*/ 2 w 435"/>
                <a:gd name="T73" fmla="*/ 267 h 434"/>
                <a:gd name="T74" fmla="*/ 49 w 435"/>
                <a:gd name="T75" fmla="*/ 365 h 434"/>
                <a:gd name="T76" fmla="*/ 66 w 435"/>
                <a:gd name="T77" fmla="*/ 369 h 434"/>
                <a:gd name="T78" fmla="*/ 137 w 435"/>
                <a:gd name="T79" fmla="*/ 366 h 434"/>
                <a:gd name="T80" fmla="*/ 160 w 435"/>
                <a:gd name="T81" fmla="*/ 421 h 434"/>
                <a:gd name="T82" fmla="*/ 173 w 435"/>
                <a:gd name="T83" fmla="*/ 434 h 434"/>
                <a:gd name="T84" fmla="*/ 281 w 435"/>
                <a:gd name="T85" fmla="*/ 426 h 434"/>
                <a:gd name="T86" fmla="*/ 308 w 435"/>
                <a:gd name="T87" fmla="*/ 360 h 434"/>
                <a:gd name="T88" fmla="*/ 369 w 435"/>
                <a:gd name="T89" fmla="*/ 371 h 434"/>
                <a:gd name="T90" fmla="*/ 380 w 435"/>
                <a:gd name="T91" fmla="*/ 371 h 434"/>
                <a:gd name="T92" fmla="*/ 434 w 435"/>
                <a:gd name="T93" fmla="*/ 281 h 434"/>
                <a:gd name="T94" fmla="*/ 428 w 435"/>
                <a:gd name="T95" fmla="*/ 263 h 434"/>
                <a:gd name="T96" fmla="*/ 390 w 435"/>
                <a:gd name="T97" fmla="*/ 199 h 434"/>
                <a:gd name="T98" fmla="*/ 433 w 435"/>
                <a:gd name="T99" fmla="*/ 15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434">
                  <a:moveTo>
                    <a:pt x="368" y="166"/>
                  </a:moveTo>
                  <a:lnTo>
                    <a:pt x="365" y="169"/>
                  </a:lnTo>
                  <a:lnTo>
                    <a:pt x="363" y="172"/>
                  </a:lnTo>
                  <a:lnTo>
                    <a:pt x="362" y="176"/>
                  </a:lnTo>
                  <a:lnTo>
                    <a:pt x="362" y="180"/>
                  </a:lnTo>
                  <a:lnTo>
                    <a:pt x="364" y="197"/>
                  </a:lnTo>
                  <a:lnTo>
                    <a:pt x="365" y="213"/>
                  </a:lnTo>
                  <a:lnTo>
                    <a:pt x="364" y="229"/>
                  </a:lnTo>
                  <a:lnTo>
                    <a:pt x="362" y="245"/>
                  </a:lnTo>
                  <a:lnTo>
                    <a:pt x="362" y="248"/>
                  </a:lnTo>
                  <a:lnTo>
                    <a:pt x="363" y="252"/>
                  </a:lnTo>
                  <a:lnTo>
                    <a:pt x="365" y="256"/>
                  </a:lnTo>
                  <a:lnTo>
                    <a:pt x="368" y="259"/>
                  </a:lnTo>
                  <a:lnTo>
                    <a:pt x="405" y="280"/>
                  </a:lnTo>
                  <a:lnTo>
                    <a:pt x="369" y="342"/>
                  </a:lnTo>
                  <a:lnTo>
                    <a:pt x="334" y="319"/>
                  </a:lnTo>
                  <a:lnTo>
                    <a:pt x="331" y="318"/>
                  </a:lnTo>
                  <a:lnTo>
                    <a:pt x="326" y="318"/>
                  </a:lnTo>
                  <a:lnTo>
                    <a:pt x="323" y="319"/>
                  </a:lnTo>
                  <a:lnTo>
                    <a:pt x="319" y="321"/>
                  </a:lnTo>
                  <a:lnTo>
                    <a:pt x="309" y="330"/>
                  </a:lnTo>
                  <a:lnTo>
                    <a:pt x="296" y="337"/>
                  </a:lnTo>
                  <a:lnTo>
                    <a:pt x="281" y="346"/>
                  </a:lnTo>
                  <a:lnTo>
                    <a:pt x="264" y="354"/>
                  </a:lnTo>
                  <a:lnTo>
                    <a:pt x="261" y="357"/>
                  </a:lnTo>
                  <a:lnTo>
                    <a:pt x="259" y="359"/>
                  </a:lnTo>
                  <a:lnTo>
                    <a:pt x="258" y="362"/>
                  </a:lnTo>
                  <a:lnTo>
                    <a:pt x="256" y="365"/>
                  </a:lnTo>
                  <a:lnTo>
                    <a:pt x="256" y="409"/>
                  </a:lnTo>
                  <a:lnTo>
                    <a:pt x="186" y="409"/>
                  </a:lnTo>
                  <a:lnTo>
                    <a:pt x="186" y="365"/>
                  </a:lnTo>
                  <a:lnTo>
                    <a:pt x="185" y="362"/>
                  </a:lnTo>
                  <a:lnTo>
                    <a:pt x="183" y="358"/>
                  </a:lnTo>
                  <a:lnTo>
                    <a:pt x="180" y="354"/>
                  </a:lnTo>
                  <a:lnTo>
                    <a:pt x="176" y="352"/>
                  </a:lnTo>
                  <a:lnTo>
                    <a:pt x="166" y="350"/>
                  </a:lnTo>
                  <a:lnTo>
                    <a:pt x="158" y="347"/>
                  </a:lnTo>
                  <a:lnTo>
                    <a:pt x="150" y="344"/>
                  </a:lnTo>
                  <a:lnTo>
                    <a:pt x="144" y="340"/>
                  </a:lnTo>
                  <a:lnTo>
                    <a:pt x="132" y="332"/>
                  </a:lnTo>
                  <a:lnTo>
                    <a:pt x="119" y="321"/>
                  </a:lnTo>
                  <a:lnTo>
                    <a:pt x="116" y="319"/>
                  </a:lnTo>
                  <a:lnTo>
                    <a:pt x="113" y="318"/>
                  </a:lnTo>
                  <a:lnTo>
                    <a:pt x="108" y="318"/>
                  </a:lnTo>
                  <a:lnTo>
                    <a:pt x="105" y="319"/>
                  </a:lnTo>
                  <a:lnTo>
                    <a:pt x="65" y="342"/>
                  </a:lnTo>
                  <a:lnTo>
                    <a:pt x="30" y="280"/>
                  </a:lnTo>
                  <a:lnTo>
                    <a:pt x="67" y="259"/>
                  </a:lnTo>
                  <a:lnTo>
                    <a:pt x="71" y="256"/>
                  </a:lnTo>
                  <a:lnTo>
                    <a:pt x="73" y="252"/>
                  </a:lnTo>
                  <a:lnTo>
                    <a:pt x="74" y="248"/>
                  </a:lnTo>
                  <a:lnTo>
                    <a:pt x="73" y="245"/>
                  </a:lnTo>
                  <a:lnTo>
                    <a:pt x="71" y="229"/>
                  </a:lnTo>
                  <a:lnTo>
                    <a:pt x="70" y="213"/>
                  </a:lnTo>
                  <a:lnTo>
                    <a:pt x="71" y="197"/>
                  </a:lnTo>
                  <a:lnTo>
                    <a:pt x="73" y="180"/>
                  </a:lnTo>
                  <a:lnTo>
                    <a:pt x="74" y="176"/>
                  </a:lnTo>
                  <a:lnTo>
                    <a:pt x="73" y="172"/>
                  </a:lnTo>
                  <a:lnTo>
                    <a:pt x="71" y="169"/>
                  </a:lnTo>
                  <a:lnTo>
                    <a:pt x="67" y="166"/>
                  </a:lnTo>
                  <a:lnTo>
                    <a:pt x="30" y="145"/>
                  </a:lnTo>
                  <a:lnTo>
                    <a:pt x="66" y="84"/>
                  </a:lnTo>
                  <a:lnTo>
                    <a:pt x="105" y="105"/>
                  </a:lnTo>
                  <a:lnTo>
                    <a:pt x="108" y="106"/>
                  </a:lnTo>
                  <a:lnTo>
                    <a:pt x="113" y="106"/>
                  </a:lnTo>
                  <a:lnTo>
                    <a:pt x="117" y="105"/>
                  </a:lnTo>
                  <a:lnTo>
                    <a:pt x="120" y="103"/>
                  </a:lnTo>
                  <a:lnTo>
                    <a:pt x="132" y="92"/>
                  </a:lnTo>
                  <a:lnTo>
                    <a:pt x="144" y="84"/>
                  </a:lnTo>
                  <a:lnTo>
                    <a:pt x="150" y="80"/>
                  </a:lnTo>
                  <a:lnTo>
                    <a:pt x="158" y="76"/>
                  </a:lnTo>
                  <a:lnTo>
                    <a:pt x="166" y="74"/>
                  </a:lnTo>
                  <a:lnTo>
                    <a:pt x="176" y="71"/>
                  </a:lnTo>
                  <a:lnTo>
                    <a:pt x="180" y="70"/>
                  </a:lnTo>
                  <a:lnTo>
                    <a:pt x="183" y="67"/>
                  </a:lnTo>
                  <a:lnTo>
                    <a:pt x="185" y="63"/>
                  </a:lnTo>
                  <a:lnTo>
                    <a:pt x="186" y="60"/>
                  </a:lnTo>
                  <a:lnTo>
                    <a:pt x="186" y="26"/>
                  </a:lnTo>
                  <a:lnTo>
                    <a:pt x="256" y="26"/>
                  </a:lnTo>
                  <a:lnTo>
                    <a:pt x="256" y="60"/>
                  </a:lnTo>
                  <a:lnTo>
                    <a:pt x="258" y="63"/>
                  </a:lnTo>
                  <a:lnTo>
                    <a:pt x="259" y="67"/>
                  </a:lnTo>
                  <a:lnTo>
                    <a:pt x="261" y="69"/>
                  </a:lnTo>
                  <a:lnTo>
                    <a:pt x="264" y="71"/>
                  </a:lnTo>
                  <a:lnTo>
                    <a:pt x="281" y="80"/>
                  </a:lnTo>
                  <a:lnTo>
                    <a:pt x="296" y="87"/>
                  </a:lnTo>
                  <a:lnTo>
                    <a:pt x="309" y="96"/>
                  </a:lnTo>
                  <a:lnTo>
                    <a:pt x="319" y="103"/>
                  </a:lnTo>
                  <a:lnTo>
                    <a:pt x="322" y="105"/>
                  </a:lnTo>
                  <a:lnTo>
                    <a:pt x="326" y="106"/>
                  </a:lnTo>
                  <a:lnTo>
                    <a:pt x="331" y="106"/>
                  </a:lnTo>
                  <a:lnTo>
                    <a:pt x="334" y="105"/>
                  </a:lnTo>
                  <a:lnTo>
                    <a:pt x="369" y="84"/>
                  </a:lnTo>
                  <a:lnTo>
                    <a:pt x="405" y="145"/>
                  </a:lnTo>
                  <a:lnTo>
                    <a:pt x="368" y="166"/>
                  </a:lnTo>
                  <a:close/>
                  <a:moveTo>
                    <a:pt x="435" y="153"/>
                  </a:moveTo>
                  <a:lnTo>
                    <a:pt x="435" y="148"/>
                  </a:lnTo>
                  <a:lnTo>
                    <a:pt x="434" y="144"/>
                  </a:lnTo>
                  <a:lnTo>
                    <a:pt x="385" y="60"/>
                  </a:lnTo>
                  <a:lnTo>
                    <a:pt x="383" y="58"/>
                  </a:lnTo>
                  <a:lnTo>
                    <a:pt x="382" y="56"/>
                  </a:lnTo>
                  <a:lnTo>
                    <a:pt x="380" y="55"/>
                  </a:lnTo>
                  <a:lnTo>
                    <a:pt x="377" y="55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70" y="55"/>
                  </a:lnTo>
                  <a:lnTo>
                    <a:pt x="367" y="56"/>
                  </a:lnTo>
                  <a:lnTo>
                    <a:pt x="328" y="78"/>
                  </a:lnTo>
                  <a:lnTo>
                    <a:pt x="320" y="71"/>
                  </a:lnTo>
                  <a:lnTo>
                    <a:pt x="308" y="64"/>
                  </a:lnTo>
                  <a:lnTo>
                    <a:pt x="296" y="58"/>
                  </a:lnTo>
                  <a:lnTo>
                    <a:pt x="282" y="51"/>
                  </a:lnTo>
                  <a:lnTo>
                    <a:pt x="282" y="13"/>
                  </a:lnTo>
                  <a:lnTo>
                    <a:pt x="281" y="8"/>
                  </a:lnTo>
                  <a:lnTo>
                    <a:pt x="278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1" y="8"/>
                  </a:lnTo>
                  <a:lnTo>
                    <a:pt x="160" y="13"/>
                  </a:lnTo>
                  <a:lnTo>
                    <a:pt x="160" y="49"/>
                  </a:lnTo>
                  <a:lnTo>
                    <a:pt x="151" y="52"/>
                  </a:lnTo>
                  <a:lnTo>
                    <a:pt x="144" y="55"/>
                  </a:lnTo>
                  <a:lnTo>
                    <a:pt x="137" y="58"/>
                  </a:lnTo>
                  <a:lnTo>
                    <a:pt x="131" y="62"/>
                  </a:lnTo>
                  <a:lnTo>
                    <a:pt x="119" y="70"/>
                  </a:lnTo>
                  <a:lnTo>
                    <a:pt x="109" y="78"/>
                  </a:lnTo>
                  <a:lnTo>
                    <a:pt x="67" y="55"/>
                  </a:lnTo>
                  <a:lnTo>
                    <a:pt x="63" y="54"/>
                  </a:lnTo>
                  <a:lnTo>
                    <a:pt x="58" y="54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1" y="153"/>
                  </a:lnTo>
                  <a:lnTo>
                    <a:pt x="2" y="156"/>
                  </a:lnTo>
                  <a:lnTo>
                    <a:pt x="3" y="158"/>
                  </a:lnTo>
                  <a:lnTo>
                    <a:pt x="4" y="159"/>
                  </a:lnTo>
                  <a:lnTo>
                    <a:pt x="6" y="160"/>
                  </a:lnTo>
                  <a:lnTo>
                    <a:pt x="47" y="185"/>
                  </a:lnTo>
                  <a:lnTo>
                    <a:pt x="45" y="199"/>
                  </a:lnTo>
                  <a:lnTo>
                    <a:pt x="44" y="213"/>
                  </a:lnTo>
                  <a:lnTo>
                    <a:pt x="45" y="227"/>
                  </a:lnTo>
                  <a:lnTo>
                    <a:pt x="47" y="241"/>
                  </a:lnTo>
                  <a:lnTo>
                    <a:pt x="6" y="263"/>
                  </a:lnTo>
                  <a:lnTo>
                    <a:pt x="2" y="267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2" y="281"/>
                  </a:lnTo>
                  <a:lnTo>
                    <a:pt x="49" y="365"/>
                  </a:lnTo>
                  <a:lnTo>
                    <a:pt x="52" y="368"/>
                  </a:lnTo>
                  <a:lnTo>
                    <a:pt x="57" y="371"/>
                  </a:lnTo>
                  <a:lnTo>
                    <a:pt x="62" y="371"/>
                  </a:lnTo>
                  <a:lnTo>
                    <a:pt x="66" y="369"/>
                  </a:lnTo>
                  <a:lnTo>
                    <a:pt x="109" y="346"/>
                  </a:lnTo>
                  <a:lnTo>
                    <a:pt x="119" y="354"/>
                  </a:lnTo>
                  <a:lnTo>
                    <a:pt x="131" y="363"/>
                  </a:lnTo>
                  <a:lnTo>
                    <a:pt x="137" y="366"/>
                  </a:lnTo>
                  <a:lnTo>
                    <a:pt x="144" y="369"/>
                  </a:lnTo>
                  <a:lnTo>
                    <a:pt x="151" y="373"/>
                  </a:lnTo>
                  <a:lnTo>
                    <a:pt x="160" y="376"/>
                  </a:lnTo>
                  <a:lnTo>
                    <a:pt x="160" y="421"/>
                  </a:lnTo>
                  <a:lnTo>
                    <a:pt x="161" y="426"/>
                  </a:lnTo>
                  <a:lnTo>
                    <a:pt x="164" y="431"/>
                  </a:lnTo>
                  <a:lnTo>
                    <a:pt x="168" y="433"/>
                  </a:lnTo>
                  <a:lnTo>
                    <a:pt x="173" y="434"/>
                  </a:lnTo>
                  <a:lnTo>
                    <a:pt x="269" y="434"/>
                  </a:lnTo>
                  <a:lnTo>
                    <a:pt x="275" y="433"/>
                  </a:lnTo>
                  <a:lnTo>
                    <a:pt x="278" y="431"/>
                  </a:lnTo>
                  <a:lnTo>
                    <a:pt x="281" y="426"/>
                  </a:lnTo>
                  <a:lnTo>
                    <a:pt x="282" y="421"/>
                  </a:lnTo>
                  <a:lnTo>
                    <a:pt x="282" y="374"/>
                  </a:lnTo>
                  <a:lnTo>
                    <a:pt x="296" y="367"/>
                  </a:lnTo>
                  <a:lnTo>
                    <a:pt x="308" y="360"/>
                  </a:lnTo>
                  <a:lnTo>
                    <a:pt x="320" y="353"/>
                  </a:lnTo>
                  <a:lnTo>
                    <a:pt x="329" y="346"/>
                  </a:lnTo>
                  <a:lnTo>
                    <a:pt x="367" y="369"/>
                  </a:lnTo>
                  <a:lnTo>
                    <a:pt x="369" y="371"/>
                  </a:lnTo>
                  <a:lnTo>
                    <a:pt x="372" y="372"/>
                  </a:lnTo>
                  <a:lnTo>
                    <a:pt x="375" y="372"/>
                  </a:lnTo>
                  <a:lnTo>
                    <a:pt x="377" y="371"/>
                  </a:lnTo>
                  <a:lnTo>
                    <a:pt x="380" y="371"/>
                  </a:lnTo>
                  <a:lnTo>
                    <a:pt x="382" y="368"/>
                  </a:lnTo>
                  <a:lnTo>
                    <a:pt x="383" y="367"/>
                  </a:lnTo>
                  <a:lnTo>
                    <a:pt x="385" y="365"/>
                  </a:lnTo>
                  <a:lnTo>
                    <a:pt x="434" y="281"/>
                  </a:lnTo>
                  <a:lnTo>
                    <a:pt x="435" y="277"/>
                  </a:lnTo>
                  <a:lnTo>
                    <a:pt x="435" y="273"/>
                  </a:lnTo>
                  <a:lnTo>
                    <a:pt x="433" y="267"/>
                  </a:lnTo>
                  <a:lnTo>
                    <a:pt x="428" y="263"/>
                  </a:lnTo>
                  <a:lnTo>
                    <a:pt x="389" y="241"/>
                  </a:lnTo>
                  <a:lnTo>
                    <a:pt x="390" y="227"/>
                  </a:lnTo>
                  <a:lnTo>
                    <a:pt x="391" y="213"/>
                  </a:lnTo>
                  <a:lnTo>
                    <a:pt x="390" y="199"/>
                  </a:lnTo>
                  <a:lnTo>
                    <a:pt x="389" y="185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3" y="158"/>
                  </a:lnTo>
                  <a:lnTo>
                    <a:pt x="434" y="156"/>
                  </a:lnTo>
                  <a:lnTo>
                    <a:pt x="435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4" name="Freeform 60"/>
            <p:cNvSpPr>
              <a:spLocks noEditPoints="1"/>
            </p:cNvSpPr>
            <p:nvPr/>
          </p:nvSpPr>
          <p:spPr bwMode="auto">
            <a:xfrm>
              <a:off x="1001713" y="3424238"/>
              <a:ext cx="61913" cy="61913"/>
            </a:xfrm>
            <a:custGeom>
              <a:avLst/>
              <a:gdLst>
                <a:gd name="T0" fmla="*/ 67 w 154"/>
                <a:gd name="T1" fmla="*/ 127 h 154"/>
                <a:gd name="T2" fmla="*/ 49 w 154"/>
                <a:gd name="T3" fmla="*/ 120 h 154"/>
                <a:gd name="T4" fmla="*/ 35 w 154"/>
                <a:gd name="T5" fmla="*/ 106 h 154"/>
                <a:gd name="T6" fmla="*/ 27 w 154"/>
                <a:gd name="T7" fmla="*/ 87 h 154"/>
                <a:gd name="T8" fmla="*/ 27 w 154"/>
                <a:gd name="T9" fmla="*/ 67 h 154"/>
                <a:gd name="T10" fmla="*/ 35 w 154"/>
                <a:gd name="T11" fmla="*/ 49 h 154"/>
                <a:gd name="T12" fmla="*/ 49 w 154"/>
                <a:gd name="T13" fmla="*/ 35 h 154"/>
                <a:gd name="T14" fmla="*/ 67 w 154"/>
                <a:gd name="T15" fmla="*/ 26 h 154"/>
                <a:gd name="T16" fmla="*/ 87 w 154"/>
                <a:gd name="T17" fmla="*/ 26 h 154"/>
                <a:gd name="T18" fmla="*/ 106 w 154"/>
                <a:gd name="T19" fmla="*/ 35 h 154"/>
                <a:gd name="T20" fmla="*/ 120 w 154"/>
                <a:gd name="T21" fmla="*/ 49 h 154"/>
                <a:gd name="T22" fmla="*/ 128 w 154"/>
                <a:gd name="T23" fmla="*/ 67 h 154"/>
                <a:gd name="T24" fmla="*/ 128 w 154"/>
                <a:gd name="T25" fmla="*/ 87 h 154"/>
                <a:gd name="T26" fmla="*/ 120 w 154"/>
                <a:gd name="T27" fmla="*/ 106 h 154"/>
                <a:gd name="T28" fmla="*/ 106 w 154"/>
                <a:gd name="T29" fmla="*/ 120 h 154"/>
                <a:gd name="T30" fmla="*/ 87 w 154"/>
                <a:gd name="T31" fmla="*/ 127 h 154"/>
                <a:gd name="T32" fmla="*/ 78 w 154"/>
                <a:gd name="T33" fmla="*/ 0 h 154"/>
                <a:gd name="T34" fmla="*/ 62 w 154"/>
                <a:gd name="T35" fmla="*/ 1 h 154"/>
                <a:gd name="T36" fmla="*/ 48 w 154"/>
                <a:gd name="T37" fmla="*/ 6 h 154"/>
                <a:gd name="T38" fmla="*/ 35 w 154"/>
                <a:gd name="T39" fmla="*/ 13 h 154"/>
                <a:gd name="T40" fmla="*/ 23 w 154"/>
                <a:gd name="T41" fmla="*/ 23 h 154"/>
                <a:gd name="T42" fmla="*/ 13 w 154"/>
                <a:gd name="T43" fmla="*/ 35 h 154"/>
                <a:gd name="T44" fmla="*/ 7 w 154"/>
                <a:gd name="T45" fmla="*/ 48 h 154"/>
                <a:gd name="T46" fmla="*/ 2 w 154"/>
                <a:gd name="T47" fmla="*/ 63 h 154"/>
                <a:gd name="T48" fmla="*/ 0 w 154"/>
                <a:gd name="T49" fmla="*/ 78 h 154"/>
                <a:gd name="T50" fmla="*/ 2 w 154"/>
                <a:gd name="T51" fmla="*/ 93 h 154"/>
                <a:gd name="T52" fmla="*/ 7 w 154"/>
                <a:gd name="T53" fmla="*/ 108 h 154"/>
                <a:gd name="T54" fmla="*/ 13 w 154"/>
                <a:gd name="T55" fmla="*/ 121 h 154"/>
                <a:gd name="T56" fmla="*/ 23 w 154"/>
                <a:gd name="T57" fmla="*/ 131 h 154"/>
                <a:gd name="T58" fmla="*/ 35 w 154"/>
                <a:gd name="T59" fmla="*/ 141 h 154"/>
                <a:gd name="T60" fmla="*/ 48 w 154"/>
                <a:gd name="T61" fmla="*/ 147 h 154"/>
                <a:gd name="T62" fmla="*/ 62 w 154"/>
                <a:gd name="T63" fmla="*/ 153 h 154"/>
                <a:gd name="T64" fmla="*/ 78 w 154"/>
                <a:gd name="T65" fmla="*/ 154 h 154"/>
                <a:gd name="T66" fmla="*/ 93 w 154"/>
                <a:gd name="T67" fmla="*/ 153 h 154"/>
                <a:gd name="T68" fmla="*/ 107 w 154"/>
                <a:gd name="T69" fmla="*/ 147 h 154"/>
                <a:gd name="T70" fmla="*/ 121 w 154"/>
                <a:gd name="T71" fmla="*/ 141 h 154"/>
                <a:gd name="T72" fmla="*/ 131 w 154"/>
                <a:gd name="T73" fmla="*/ 131 h 154"/>
                <a:gd name="T74" fmla="*/ 141 w 154"/>
                <a:gd name="T75" fmla="*/ 121 h 154"/>
                <a:gd name="T76" fmla="*/ 149 w 154"/>
                <a:gd name="T77" fmla="*/ 108 h 154"/>
                <a:gd name="T78" fmla="*/ 153 w 154"/>
                <a:gd name="T79" fmla="*/ 93 h 154"/>
                <a:gd name="T80" fmla="*/ 154 w 154"/>
                <a:gd name="T81" fmla="*/ 78 h 154"/>
                <a:gd name="T82" fmla="*/ 153 w 154"/>
                <a:gd name="T83" fmla="*/ 63 h 154"/>
                <a:gd name="T84" fmla="*/ 149 w 154"/>
                <a:gd name="T85" fmla="*/ 48 h 154"/>
                <a:gd name="T86" fmla="*/ 141 w 154"/>
                <a:gd name="T87" fmla="*/ 35 h 154"/>
                <a:gd name="T88" fmla="*/ 131 w 154"/>
                <a:gd name="T89" fmla="*/ 23 h 154"/>
                <a:gd name="T90" fmla="*/ 121 w 154"/>
                <a:gd name="T91" fmla="*/ 13 h 154"/>
                <a:gd name="T92" fmla="*/ 107 w 154"/>
                <a:gd name="T93" fmla="*/ 6 h 154"/>
                <a:gd name="T94" fmla="*/ 93 w 154"/>
                <a:gd name="T95" fmla="*/ 1 h 154"/>
                <a:gd name="T96" fmla="*/ 78 w 154"/>
                <a:gd name="T9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4">
                  <a:moveTo>
                    <a:pt x="78" y="128"/>
                  </a:moveTo>
                  <a:lnTo>
                    <a:pt x="67" y="127"/>
                  </a:lnTo>
                  <a:lnTo>
                    <a:pt x="57" y="125"/>
                  </a:lnTo>
                  <a:lnTo>
                    <a:pt x="49" y="120"/>
                  </a:lnTo>
                  <a:lnTo>
                    <a:pt x="41" y="113"/>
                  </a:lnTo>
                  <a:lnTo>
                    <a:pt x="35" y="106"/>
                  </a:lnTo>
                  <a:lnTo>
                    <a:pt x="29" y="97"/>
                  </a:lnTo>
                  <a:lnTo>
                    <a:pt x="27" y="87"/>
                  </a:lnTo>
                  <a:lnTo>
                    <a:pt x="26" y="78"/>
                  </a:lnTo>
                  <a:lnTo>
                    <a:pt x="27" y="67"/>
                  </a:lnTo>
                  <a:lnTo>
                    <a:pt x="29" y="57"/>
                  </a:lnTo>
                  <a:lnTo>
                    <a:pt x="35" y="49"/>
                  </a:lnTo>
                  <a:lnTo>
                    <a:pt x="41" y="41"/>
                  </a:lnTo>
                  <a:lnTo>
                    <a:pt x="49" y="35"/>
                  </a:lnTo>
                  <a:lnTo>
                    <a:pt x="57" y="29"/>
                  </a:lnTo>
                  <a:lnTo>
                    <a:pt x="67" y="26"/>
                  </a:lnTo>
                  <a:lnTo>
                    <a:pt x="78" y="25"/>
                  </a:lnTo>
                  <a:lnTo>
                    <a:pt x="87" y="26"/>
                  </a:lnTo>
                  <a:lnTo>
                    <a:pt x="97" y="29"/>
                  </a:lnTo>
                  <a:lnTo>
                    <a:pt x="106" y="35"/>
                  </a:lnTo>
                  <a:lnTo>
                    <a:pt x="113" y="41"/>
                  </a:lnTo>
                  <a:lnTo>
                    <a:pt x="120" y="49"/>
                  </a:lnTo>
                  <a:lnTo>
                    <a:pt x="125" y="57"/>
                  </a:lnTo>
                  <a:lnTo>
                    <a:pt x="128" y="67"/>
                  </a:lnTo>
                  <a:lnTo>
                    <a:pt x="129" y="78"/>
                  </a:lnTo>
                  <a:lnTo>
                    <a:pt x="128" y="87"/>
                  </a:lnTo>
                  <a:lnTo>
                    <a:pt x="125" y="97"/>
                  </a:lnTo>
                  <a:lnTo>
                    <a:pt x="120" y="106"/>
                  </a:lnTo>
                  <a:lnTo>
                    <a:pt x="113" y="113"/>
                  </a:lnTo>
                  <a:lnTo>
                    <a:pt x="106" y="120"/>
                  </a:lnTo>
                  <a:lnTo>
                    <a:pt x="97" y="125"/>
                  </a:lnTo>
                  <a:lnTo>
                    <a:pt x="87" y="127"/>
                  </a:lnTo>
                  <a:lnTo>
                    <a:pt x="78" y="128"/>
                  </a:lnTo>
                  <a:close/>
                  <a:moveTo>
                    <a:pt x="78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4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5" y="141"/>
                  </a:lnTo>
                  <a:lnTo>
                    <a:pt x="40" y="144"/>
                  </a:lnTo>
                  <a:lnTo>
                    <a:pt x="48" y="147"/>
                  </a:lnTo>
                  <a:lnTo>
                    <a:pt x="54" y="151"/>
                  </a:lnTo>
                  <a:lnTo>
                    <a:pt x="62" y="153"/>
                  </a:lnTo>
                  <a:lnTo>
                    <a:pt x="69" y="154"/>
                  </a:lnTo>
                  <a:lnTo>
                    <a:pt x="78" y="154"/>
                  </a:lnTo>
                  <a:lnTo>
                    <a:pt x="85" y="154"/>
                  </a:lnTo>
                  <a:lnTo>
                    <a:pt x="93" y="153"/>
                  </a:lnTo>
                  <a:lnTo>
                    <a:pt x="100" y="151"/>
                  </a:lnTo>
                  <a:lnTo>
                    <a:pt x="107" y="147"/>
                  </a:lnTo>
                  <a:lnTo>
                    <a:pt x="114" y="144"/>
                  </a:lnTo>
                  <a:lnTo>
                    <a:pt x="121" y="141"/>
                  </a:lnTo>
                  <a:lnTo>
                    <a:pt x="126" y="137"/>
                  </a:lnTo>
                  <a:lnTo>
                    <a:pt x="131" y="131"/>
                  </a:lnTo>
                  <a:lnTo>
                    <a:pt x="137" y="126"/>
                  </a:lnTo>
                  <a:lnTo>
                    <a:pt x="141" y="121"/>
                  </a:lnTo>
                  <a:lnTo>
                    <a:pt x="145" y="114"/>
                  </a:lnTo>
                  <a:lnTo>
                    <a:pt x="149" y="108"/>
                  </a:lnTo>
                  <a:lnTo>
                    <a:pt x="151" y="100"/>
                  </a:lnTo>
                  <a:lnTo>
                    <a:pt x="153" y="93"/>
                  </a:lnTo>
                  <a:lnTo>
                    <a:pt x="154" y="85"/>
                  </a:lnTo>
                  <a:lnTo>
                    <a:pt x="154" y="78"/>
                  </a:lnTo>
                  <a:lnTo>
                    <a:pt x="154" y="70"/>
                  </a:lnTo>
                  <a:lnTo>
                    <a:pt x="153" y="63"/>
                  </a:lnTo>
                  <a:lnTo>
                    <a:pt x="151" y="55"/>
                  </a:lnTo>
                  <a:lnTo>
                    <a:pt x="149" y="48"/>
                  </a:lnTo>
                  <a:lnTo>
                    <a:pt x="145" y="41"/>
                  </a:lnTo>
                  <a:lnTo>
                    <a:pt x="141" y="35"/>
                  </a:lnTo>
                  <a:lnTo>
                    <a:pt x="137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21" y="13"/>
                  </a:lnTo>
                  <a:lnTo>
                    <a:pt x="114" y="9"/>
                  </a:lnTo>
                  <a:lnTo>
                    <a:pt x="107" y="6"/>
                  </a:lnTo>
                  <a:lnTo>
                    <a:pt x="100" y="4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0" y="6687923"/>
            <a:ext cx="12185609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94721" y="6582606"/>
            <a:ext cx="177707" cy="185560"/>
          </a:xfrm>
          <a:prstGeom prst="ellipse">
            <a:avLst/>
          </a:prstGeom>
          <a:solidFill>
            <a:srgbClr val="D3D70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0047935" y="6590569"/>
            <a:ext cx="177707" cy="185560"/>
          </a:xfrm>
          <a:prstGeom prst="ellipse">
            <a:avLst/>
          </a:prstGeom>
          <a:solidFill>
            <a:srgbClr val="0D0EC8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 flipV="1">
            <a:off x="800100" y="915732"/>
            <a:ext cx="10577318" cy="13394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198438" y="168207"/>
            <a:ext cx="11749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</a:rPr>
              <a:t>Russian Goals</a:t>
            </a:r>
            <a:r>
              <a:rPr lang="uk-UA" sz="4400" b="1" dirty="0">
                <a:latin typeface="+mj-lt"/>
              </a:rPr>
              <a:t> </a:t>
            </a:r>
            <a:r>
              <a:rPr lang="en-US" sz="4400" b="1" dirty="0">
                <a:latin typeface="+mj-lt"/>
              </a:rPr>
              <a:t>on This Stage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7263" y="962561"/>
            <a:ext cx="9668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To Prevent Ukraine from Joining NATO&amp;EU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To Keep Ukraine in a Buffer Zone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To Restore Russian Influence in Ukraine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To force Ukraine</a:t>
            </a:r>
            <a:r>
              <a:rPr lang="uk-UA" sz="2800" dirty="0"/>
              <a:t> </a:t>
            </a:r>
            <a:r>
              <a:rPr lang="fr-FR" sz="2800"/>
              <a:t>to</a:t>
            </a:r>
            <a:r>
              <a:rPr lang="en-US" sz="2800"/>
              <a:t> </a:t>
            </a:r>
            <a:r>
              <a:rPr lang="en-US" sz="2800" dirty="0"/>
              <a:t>recognize Russian occupation of Crimea</a:t>
            </a:r>
            <a:br>
              <a:rPr lang="en-US" sz="2800" dirty="0"/>
            </a:br>
            <a:endParaRPr lang="en-US" sz="2800" dirty="0"/>
          </a:p>
          <a:p>
            <a:r>
              <a:rPr lang="en-US" sz="2800" i="1" dirty="0"/>
              <a:t>The Strategic Course of the RF with Member-States of CIS 1995</a:t>
            </a:r>
          </a:p>
          <a:p>
            <a:r>
              <a:rPr lang="en-US" sz="2800" i="1" dirty="0"/>
              <a:t>The National Security Strategy of the RF </a:t>
            </a:r>
            <a:r>
              <a:rPr lang="uk-UA" sz="2800" i="1" dirty="0"/>
              <a:t>2015</a:t>
            </a:r>
            <a:endParaRPr lang="en-US" sz="2800" i="1" dirty="0"/>
          </a:p>
          <a:p>
            <a:r>
              <a:rPr lang="en-US" sz="2800" i="1" dirty="0"/>
              <a:t>The Concept of the Foreign Policy of the RF 2016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3864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4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 flipV="1">
            <a:off x="4730262" y="1423520"/>
            <a:ext cx="7042638" cy="832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4475285" y="180977"/>
            <a:ext cx="7498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+mj-lt"/>
              </a:rPr>
              <a:t>Russian-Ukraine Relation </a:t>
            </a:r>
          </a:p>
          <a:p>
            <a:pPr algn="ctr">
              <a:defRPr/>
            </a:pPr>
            <a:r>
              <a:rPr lang="en-US" sz="4000" b="1" dirty="0">
                <a:latin typeface="+mj-lt"/>
              </a:rPr>
              <a:t>after 2014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7349" y="1460937"/>
            <a:ext cx="72144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A Manageable Confrontation (Tenses)  in All Domains (Political, Economic, Informational and Military) </a:t>
            </a:r>
            <a:br>
              <a:rPr lang="en-US" sz="2600" dirty="0"/>
            </a:b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Direct Illegal Russian Occupation of Crimea</a:t>
            </a:r>
            <a:br>
              <a:rPr lang="en-US" sz="2600" dirty="0"/>
            </a:br>
            <a:r>
              <a:rPr lang="en-US" sz="26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Russian Proxy War in Donbas </a:t>
            </a:r>
            <a:br>
              <a:rPr lang="en-US" sz="2600" dirty="0"/>
            </a:br>
            <a:endParaRPr lang="uk-UA" sz="2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Main objective is to destabilize Ukraine and destroy resilience</a:t>
            </a:r>
            <a:br>
              <a:rPr lang="en-US" sz="2600" dirty="0"/>
            </a:b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Prolonged efforts </a:t>
            </a:r>
            <a:r>
              <a:rPr lang="en-US" sz="2800" dirty="0"/>
              <a:t> </a:t>
            </a:r>
            <a:endParaRPr lang="ru-RU" sz="2800" dirty="0"/>
          </a:p>
          <a:p>
            <a:endParaRPr lang="ru-RU" sz="2800" dirty="0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-769" r="34602" b="-1282"/>
          <a:stretch/>
        </p:blipFill>
        <p:spPr>
          <a:xfrm>
            <a:off x="-1" y="-50801"/>
            <a:ext cx="4519247" cy="69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3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5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624754" y="919751"/>
            <a:ext cx="7148146" cy="17268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3838755" y="123922"/>
            <a:ext cx="8108809" cy="78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C0000"/>
                </a:solidFill>
                <a:latin typeface="+mj-lt"/>
              </a:rPr>
              <a:t>Political</a:t>
            </a:r>
            <a:r>
              <a:rPr lang="en-US" sz="4400" b="1" dirty="0">
                <a:latin typeface="+mj-lt"/>
              </a:rPr>
              <a:t> Domain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1117" y="994842"/>
            <a:ext cx="72448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Diplomatic Pressure Direct and Indirect</a:t>
            </a:r>
            <a:endParaRPr lang="ru-RU" sz="2800" dirty="0"/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    </a:t>
            </a:r>
            <a:r>
              <a:rPr lang="en-US" sz="2800" dirty="0"/>
              <a:t>Support for pro-Russian Political Groups inside Ukraine 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 </a:t>
            </a:r>
            <a:r>
              <a:rPr lang="en-US" sz="2800" dirty="0"/>
              <a:t>   </a:t>
            </a:r>
            <a:r>
              <a:rPr lang="en-US" sz="2800" dirty="0" err="1"/>
              <a:t>Weaponizing</a:t>
            </a:r>
            <a:r>
              <a:rPr lang="en-US" sz="2800" dirty="0"/>
              <a:t>  Some Orthodox Church </a:t>
            </a:r>
            <a:r>
              <a:rPr lang="en-US" sz="2800" dirty="0" err="1"/>
              <a:t>Organisations</a:t>
            </a:r>
            <a:r>
              <a:rPr lang="en-US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Shaping and Supporting Different Subversive groups such as People Republics (</a:t>
            </a:r>
            <a:r>
              <a:rPr lang="en-US" sz="2800" dirty="0" err="1"/>
              <a:t>Bessarabian</a:t>
            </a:r>
            <a:r>
              <a:rPr lang="en-US" sz="2800" dirty="0"/>
              <a:t>, </a:t>
            </a:r>
            <a:r>
              <a:rPr lang="en-US" sz="2800" dirty="0" err="1"/>
              <a:t>Kharkiv’s</a:t>
            </a:r>
            <a:r>
              <a:rPr lang="en-US" sz="2800" dirty="0"/>
              <a:t>,  Odesa’s etc.), especially 2014-2016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Constitutional Amendments</a:t>
            </a:r>
            <a:r>
              <a:rPr lang="ru-RU" sz="2800" b="1" dirty="0"/>
              <a:t> </a:t>
            </a:r>
            <a:r>
              <a:rPr lang="en-US" sz="2800" b="1" dirty="0"/>
              <a:t>on:</a:t>
            </a:r>
          </a:p>
          <a:p>
            <a:pPr lvl="1">
              <a:buFontTx/>
              <a:buChar char="-"/>
            </a:pPr>
            <a:r>
              <a:rPr lang="en-US" sz="2800" dirty="0"/>
              <a:t> the RF as a Successor State for the USSR</a:t>
            </a:r>
            <a:endParaRPr lang="ru-RU" sz="2800" dirty="0"/>
          </a:p>
          <a:p>
            <a:pPr lvl="1">
              <a:buFontTx/>
              <a:buChar char="-"/>
            </a:pPr>
            <a:r>
              <a:rPr lang="en-US" sz="2800" dirty="0"/>
              <a:t> Federal Territories </a:t>
            </a:r>
          </a:p>
          <a:p>
            <a:pPr lvl="1">
              <a:buFontTx/>
              <a:buChar char="-"/>
            </a:pPr>
            <a:r>
              <a:rPr lang="en-US" sz="2800" dirty="0"/>
              <a:t> Protection of Compatriots  </a:t>
            </a: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Рисунок 16" descr="41A-Political_Sci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9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6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624754" y="919751"/>
            <a:ext cx="7148146" cy="17268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3838755" y="123922"/>
            <a:ext cx="8108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A47A9"/>
                </a:solidFill>
                <a:latin typeface="+mj-lt"/>
              </a:rPr>
              <a:t>Economic</a:t>
            </a:r>
            <a:r>
              <a:rPr lang="en-US" sz="4400" b="1" dirty="0">
                <a:latin typeface="+mj-lt"/>
              </a:rPr>
              <a:t> Domain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9587" y="948242"/>
            <a:ext cx="7244859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/>
              <a:t>Occupation of Crimea &amp; War in Donbas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/>
              <a:t>Trade Limitation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/>
              <a:t>Limitation of Transit to Caucasus  and Central Asia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/>
              <a:t>Economic Sanctions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300" dirty="0"/>
              <a:t>GDP of Ukraine (US Dollars 2010)</a:t>
            </a:r>
          </a:p>
          <a:p>
            <a:r>
              <a:rPr lang="en-US" sz="3300" dirty="0"/>
              <a:t>	2013 – $143,751 billions  </a:t>
            </a:r>
          </a:p>
          <a:p>
            <a:r>
              <a:rPr lang="en-US" sz="3300" dirty="0"/>
              <a:t>	2019 – $135,537 billions </a:t>
            </a:r>
            <a:br>
              <a:rPr lang="en-US" sz="3300" dirty="0"/>
            </a:br>
            <a:r>
              <a:rPr lang="en-US" sz="3300" dirty="0"/>
              <a:t>	(with the temporarily occupied by Russia Crimea and Donbas)</a:t>
            </a:r>
          </a:p>
          <a:p>
            <a:r>
              <a:rPr lang="en-US" sz="3300" dirty="0"/>
              <a:t>	(WB data)</a:t>
            </a: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5" t="1" r="13612" b="-2165"/>
          <a:stretch/>
        </p:blipFill>
        <p:spPr>
          <a:xfrm>
            <a:off x="2878" y="-1"/>
            <a:ext cx="4533460" cy="7013275"/>
          </a:xfrm>
          <a:prstGeom prst="rect">
            <a:avLst/>
          </a:prstGeom>
        </p:spPr>
      </p:pic>
      <p:pic>
        <p:nvPicPr>
          <p:cNvPr id="20" name="Рисунок 19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4561491" cy="68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7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624754" y="919751"/>
            <a:ext cx="7148146" cy="17268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3838755" y="123922"/>
            <a:ext cx="8108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4D23A"/>
                </a:solidFill>
                <a:latin typeface="+mj-lt"/>
              </a:rPr>
              <a:t>Informational</a:t>
            </a:r>
            <a:r>
              <a:rPr lang="en-US" sz="4400" b="1" dirty="0">
                <a:solidFill>
                  <a:srgbClr val="487061"/>
                </a:solidFill>
                <a:latin typeface="+mj-lt"/>
              </a:rPr>
              <a:t> </a:t>
            </a:r>
            <a:r>
              <a:rPr lang="en-US" sz="4400" b="1" dirty="0">
                <a:latin typeface="+mj-lt"/>
              </a:rPr>
              <a:t>Domain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5" t="1" r="13612" b="-2165"/>
          <a:stretch/>
        </p:blipFill>
        <p:spPr>
          <a:xfrm>
            <a:off x="2878" y="-1"/>
            <a:ext cx="4533460" cy="7013275"/>
          </a:xfrm>
          <a:prstGeom prst="rect">
            <a:avLst/>
          </a:prstGeom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3976780" y="1095172"/>
            <a:ext cx="4074682" cy="630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+mj-lt"/>
              </a:rPr>
              <a:t>Propaganda</a:t>
            </a:r>
            <a:endParaRPr lang="ru-RU" b="1" dirty="0">
              <a:latin typeface="+mj-lt"/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4572000" y="1716657"/>
            <a:ext cx="4031550" cy="3969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TV propaganda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Internet propaganda, bots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Social Networks: FB,  Telegram, </a:t>
            </a:r>
            <a:r>
              <a:rPr lang="en-US" dirty="0" err="1"/>
              <a:t>Vkontakte</a:t>
            </a:r>
            <a:r>
              <a:rPr lang="en-US" dirty="0"/>
              <a:t>, </a:t>
            </a:r>
            <a:r>
              <a:rPr lang="en-US" dirty="0" err="1"/>
              <a:t>Odnoclassniki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Fakenews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7815535" y="1095171"/>
            <a:ext cx="4037151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+mj-lt"/>
              </a:rPr>
              <a:t>Cyber</a:t>
            </a:r>
            <a:endParaRPr lang="ru-RU" b="1" dirty="0">
              <a:latin typeface="+mj-lt"/>
            </a:endParaRP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8268106" y="1734933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Malware, Viruses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 Infrastructure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Energy Grid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Transport – Railways, Ports, Airports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Public Institutions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Petya</a:t>
            </a:r>
            <a:r>
              <a:rPr lang="en-US" dirty="0"/>
              <a:t>, </a:t>
            </a:r>
            <a:r>
              <a:rPr lang="en-US" dirty="0" err="1"/>
              <a:t>NonPetya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Hacking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37144" b="2170"/>
          <a:stretch/>
        </p:blipFill>
        <p:spPr>
          <a:xfrm>
            <a:off x="-577" y="-57980"/>
            <a:ext cx="4526578" cy="69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8</a:t>
            </a:fld>
            <a:endParaRPr lang="en-US" altLang="ru-RU">
              <a:solidFill>
                <a:srgbClr val="898989"/>
              </a:solidFill>
            </a:endParaRPr>
          </a:p>
        </p:txBody>
      </p:sp>
      <p:cxnSp>
        <p:nvCxnSpPr>
          <p:cNvPr id="18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624754" y="919751"/>
            <a:ext cx="7148146" cy="17268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28328E84-58E6-5E44-9F3D-4C3409563A93}"/>
              </a:ext>
            </a:extLst>
          </p:cNvPr>
          <p:cNvSpPr/>
          <p:nvPr/>
        </p:nvSpPr>
        <p:spPr>
          <a:xfrm>
            <a:off x="3838755" y="123922"/>
            <a:ext cx="8108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Military </a:t>
            </a:r>
            <a:r>
              <a:rPr lang="en-US" sz="4400" b="1" dirty="0">
                <a:latin typeface="+mj-lt"/>
              </a:rPr>
              <a:t>Domain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53D3F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4839419" y="1141492"/>
            <a:ext cx="6933481" cy="484941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After 2015 Russian policy had changed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War of Attrition and Exhaustion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Russian military Build Up with </a:t>
            </a:r>
            <a:r>
              <a:rPr lang="ru-RU" sz="3000" dirty="0"/>
              <a:t>2</a:t>
            </a:r>
            <a:r>
              <a:rPr lang="en-US" sz="3000" dirty="0"/>
              <a:t> objectives:</a:t>
            </a:r>
          </a:p>
          <a:p>
            <a:pPr lvl="1">
              <a:buFontTx/>
              <a:buChar char="-"/>
            </a:pPr>
            <a:r>
              <a:rPr lang="en-US" sz="3000" dirty="0"/>
              <a:t>Securing National Frontiers</a:t>
            </a:r>
          </a:p>
          <a:p>
            <a:pPr lvl="1">
              <a:buFontTx/>
              <a:buChar char="-"/>
            </a:pPr>
            <a:r>
              <a:rPr lang="en-US" sz="3000" dirty="0"/>
              <a:t>Offensive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8 Army, </a:t>
            </a:r>
            <a:r>
              <a:rPr lang="uk-UA" sz="3000" dirty="0"/>
              <a:t>4</a:t>
            </a:r>
            <a:r>
              <a:rPr lang="en-US" sz="3000" dirty="0"/>
              <a:t> Army of Air Forces and Air Defense the South Military District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20 Army of the West Military District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Crimea: </a:t>
            </a:r>
          </a:p>
          <a:p>
            <a:pPr lvl="1">
              <a:buFontTx/>
              <a:buChar char="-"/>
            </a:pPr>
            <a:r>
              <a:rPr lang="en-US" sz="3000" dirty="0"/>
              <a:t>Strike Capabilities (Missiles) based on Land and Sea Platforms</a:t>
            </a:r>
          </a:p>
          <a:p>
            <a:pPr lvl="1">
              <a:buFontTx/>
              <a:buChar char="-"/>
            </a:pPr>
            <a:r>
              <a:rPr lang="en-US" sz="3000" dirty="0"/>
              <a:t>Logistic base for Russian activities in Syria, MENA and Balkans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Using the Territory of Belarus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Freedom of Navigation in Black and Azov Sea, Kerch Strait Incident 28/11/2018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t="125" r="36513" b="-250"/>
          <a:stretch/>
        </p:blipFill>
        <p:spPr>
          <a:xfrm>
            <a:off x="1" y="0"/>
            <a:ext cx="4528868" cy="68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4404042" cy="6858000"/>
          </a:xfrm>
          <a:prstGeom prst="rect">
            <a:avLst/>
          </a:prstGeom>
        </p:spPr>
      </p:pic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fld id="{A2FEB7CE-4B39-43D9-BD52-B58C8F09B108}" type="slidenum">
              <a:rPr lang="en-US" altLang="ru-RU">
                <a:solidFill>
                  <a:srgbClr val="898989"/>
                </a:solidFill>
              </a:rPr>
              <a:pPr/>
              <a:t>9</a:t>
            </a:fld>
            <a:endParaRPr lang="en-US" altLang="ru-RU">
              <a:solidFill>
                <a:srgbClr val="898989"/>
              </a:solidFill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98438" y="108788"/>
            <a:ext cx="11795125" cy="614363"/>
            <a:chOff x="197699" y="177800"/>
            <a:chExt cx="11796602" cy="615101"/>
          </a:xfrm>
        </p:grpSpPr>
        <p:sp>
          <p:nvSpPr>
            <p:cNvPr id="12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178317" y="6109884"/>
            <a:ext cx="11795125" cy="614363"/>
            <a:chOff x="197699" y="177800"/>
            <a:chExt cx="11796602" cy="615101"/>
          </a:xfrm>
        </p:grpSpPr>
        <p:sp>
          <p:nvSpPr>
            <p:cNvPr id="15" name="Half Frame 13"/>
            <p:cNvSpPr/>
            <p:nvPr/>
          </p:nvSpPr>
          <p:spPr>
            <a:xfrm>
              <a:off x="197699" y="177800"/>
              <a:ext cx="614439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4"/>
            <p:cNvSpPr/>
            <p:nvPr/>
          </p:nvSpPr>
          <p:spPr>
            <a:xfrm flipH="1">
              <a:off x="11379861" y="177800"/>
              <a:ext cx="614440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4646379" y="318532"/>
            <a:ext cx="7111729" cy="6211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 Protracted Proxy War of Attrition</a:t>
            </a:r>
          </a:p>
          <a:p>
            <a:pPr lvl="1">
              <a:buFontTx/>
              <a:buChar char="-"/>
            </a:pPr>
            <a:r>
              <a:rPr lang="en-US" sz="3200" dirty="0"/>
              <a:t>Psychological Exhaustion </a:t>
            </a:r>
          </a:p>
          <a:p>
            <a:pPr lvl="1">
              <a:buFontTx/>
              <a:buChar char="-"/>
            </a:pPr>
            <a:r>
              <a:rPr lang="en-US" sz="3200" dirty="0"/>
              <a:t>Losses and Military Expenditure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1st &amp; 2nd Arm Corps</a:t>
            </a:r>
            <a:endParaRPr lang="uk-U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C2 – 8 Field army – the South Military District </a:t>
            </a:r>
            <a:r>
              <a:rPr lang="uk-UA" sz="3200" dirty="0"/>
              <a:t>– </a:t>
            </a:r>
            <a:r>
              <a:rPr lang="en-US" sz="3200" dirty="0"/>
              <a:t>General Staff of the RAF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Intensity of shelling – about 60-80 per week </a:t>
            </a:r>
            <a:endParaRPr lang="uk-U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For 6 years of conflict – 41-44 000 of victims, 13,2 000 killed, more than 3000 civil people killed   </a:t>
            </a:r>
            <a:endParaRPr lang="uk-UA" sz="3200" dirty="0"/>
          </a:p>
          <a:p>
            <a:pPr>
              <a:buFont typeface="Wingdings" panose="05000000000000000000" pitchFamily="2" charset="2"/>
              <a:buChar char="§"/>
            </a:pPr>
            <a:endParaRPr lang="uk-UA" sz="3200" dirty="0"/>
          </a:p>
          <a:p>
            <a:pPr>
              <a:buFont typeface="Wingdings" panose="05000000000000000000" pitchFamily="2" charset="2"/>
              <a:buChar char="§"/>
            </a:pPr>
            <a:endParaRPr lang="ru-RU" sz="3200" dirty="0"/>
          </a:p>
        </p:txBody>
      </p:sp>
      <p:sp>
        <p:nvSpPr>
          <p:cNvPr id="19" name="Rectangle 49"/>
          <p:cNvSpPr/>
          <p:nvPr/>
        </p:nvSpPr>
        <p:spPr>
          <a:xfrm>
            <a:off x="164" y="-8626"/>
            <a:ext cx="4423319" cy="6866518"/>
          </a:xfrm>
          <a:prstGeom prst="rect">
            <a:avLst/>
          </a:prstGeom>
          <a:solidFill>
            <a:srgbClr val="1A21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-441801" y="2173865"/>
            <a:ext cx="4694624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marL="588645" algn="ctr">
              <a:lnSpc>
                <a:spcPct val="115000"/>
              </a:lnSpc>
            </a:pPr>
            <a:r>
              <a:rPr lang="en-US" sz="4800" b="1" i="1" dirty="0">
                <a:solidFill>
                  <a:schemeClr val="bg1"/>
                </a:solidFill>
                <a:latin typeface="+mj-lt"/>
              </a:rPr>
              <a:t>Donbas War: Military Aspect</a:t>
            </a:r>
            <a:endParaRPr lang="ru-RU" sz="4800" b="1" i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33"/>
          <p:cNvGrpSpPr/>
          <p:nvPr/>
        </p:nvGrpSpPr>
        <p:grpSpPr>
          <a:xfrm>
            <a:off x="1771476" y="1478158"/>
            <a:ext cx="583134" cy="583134"/>
            <a:chOff x="11045825" y="2247900"/>
            <a:chExt cx="258763" cy="258763"/>
          </a:xfrm>
          <a:solidFill>
            <a:schemeClr val="bg1"/>
          </a:solidFill>
        </p:grpSpPr>
        <p:sp>
          <p:nvSpPr>
            <p:cNvPr id="22" name="Freeform 207"/>
            <p:cNvSpPr>
              <a:spLocks/>
            </p:cNvSpPr>
            <p:nvPr/>
          </p:nvSpPr>
          <p:spPr bwMode="auto">
            <a:xfrm>
              <a:off x="11155363" y="2478088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2 w 120"/>
                <a:gd name="T13" fmla="*/ 6 h 30"/>
                <a:gd name="T14" fmla="*/ 1 w 120"/>
                <a:gd name="T15" fmla="*/ 8 h 30"/>
                <a:gd name="T16" fmla="*/ 0 w 120"/>
                <a:gd name="T17" fmla="*/ 11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0 h 30"/>
                <a:gd name="T24" fmla="*/ 2 w 120"/>
                <a:gd name="T25" fmla="*/ 23 h 30"/>
                <a:gd name="T26" fmla="*/ 5 w 120"/>
                <a:gd name="T27" fmla="*/ 25 h 30"/>
                <a:gd name="T28" fmla="*/ 7 w 120"/>
                <a:gd name="T29" fmla="*/ 26 h 30"/>
                <a:gd name="T30" fmla="*/ 9 w 120"/>
                <a:gd name="T31" fmla="*/ 29 h 30"/>
                <a:gd name="T32" fmla="*/ 12 w 120"/>
                <a:gd name="T33" fmla="*/ 29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29 h 30"/>
                <a:gd name="T40" fmla="*/ 111 w 120"/>
                <a:gd name="T41" fmla="*/ 29 h 30"/>
                <a:gd name="T42" fmla="*/ 114 w 120"/>
                <a:gd name="T43" fmla="*/ 26 h 30"/>
                <a:gd name="T44" fmla="*/ 116 w 120"/>
                <a:gd name="T45" fmla="*/ 25 h 30"/>
                <a:gd name="T46" fmla="*/ 118 w 120"/>
                <a:gd name="T47" fmla="*/ 23 h 30"/>
                <a:gd name="T48" fmla="*/ 119 w 120"/>
                <a:gd name="T49" fmla="*/ 20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1 h 30"/>
                <a:gd name="T56" fmla="*/ 119 w 120"/>
                <a:gd name="T57" fmla="*/ 8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29"/>
                  </a:lnTo>
                  <a:lnTo>
                    <a:pt x="111" y="29"/>
                  </a:lnTo>
                  <a:lnTo>
                    <a:pt x="114" y="26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208"/>
            <p:cNvSpPr>
              <a:spLocks/>
            </p:cNvSpPr>
            <p:nvPr/>
          </p:nvSpPr>
          <p:spPr bwMode="auto">
            <a:xfrm>
              <a:off x="11164888" y="24971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9 w 60"/>
                <a:gd name="T7" fmla="*/ 1 h 30"/>
                <a:gd name="T8" fmla="*/ 7 w 60"/>
                <a:gd name="T9" fmla="*/ 2 h 30"/>
                <a:gd name="T10" fmla="*/ 5 w 60"/>
                <a:gd name="T11" fmla="*/ 4 h 30"/>
                <a:gd name="T12" fmla="*/ 3 w 60"/>
                <a:gd name="T13" fmla="*/ 6 h 30"/>
                <a:gd name="T14" fmla="*/ 1 w 60"/>
                <a:gd name="T15" fmla="*/ 8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8 h 30"/>
                <a:gd name="T22" fmla="*/ 1 w 60"/>
                <a:gd name="T23" fmla="*/ 20 h 30"/>
                <a:gd name="T24" fmla="*/ 3 w 60"/>
                <a:gd name="T25" fmla="*/ 23 h 30"/>
                <a:gd name="T26" fmla="*/ 5 w 60"/>
                <a:gd name="T27" fmla="*/ 25 h 30"/>
                <a:gd name="T28" fmla="*/ 7 w 60"/>
                <a:gd name="T29" fmla="*/ 28 h 30"/>
                <a:gd name="T30" fmla="*/ 9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9 w 60"/>
                <a:gd name="T39" fmla="*/ 30 h 30"/>
                <a:gd name="T40" fmla="*/ 51 w 60"/>
                <a:gd name="T41" fmla="*/ 29 h 30"/>
                <a:gd name="T42" fmla="*/ 54 w 60"/>
                <a:gd name="T43" fmla="*/ 28 h 30"/>
                <a:gd name="T44" fmla="*/ 56 w 60"/>
                <a:gd name="T45" fmla="*/ 25 h 30"/>
                <a:gd name="T46" fmla="*/ 57 w 60"/>
                <a:gd name="T47" fmla="*/ 23 h 30"/>
                <a:gd name="T48" fmla="*/ 59 w 60"/>
                <a:gd name="T49" fmla="*/ 20 h 30"/>
                <a:gd name="T50" fmla="*/ 60 w 60"/>
                <a:gd name="T51" fmla="*/ 18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8 h 30"/>
                <a:gd name="T58" fmla="*/ 57 w 60"/>
                <a:gd name="T59" fmla="*/ 6 h 30"/>
                <a:gd name="T60" fmla="*/ 56 w 60"/>
                <a:gd name="T61" fmla="*/ 4 h 30"/>
                <a:gd name="T62" fmla="*/ 54 w 60"/>
                <a:gd name="T63" fmla="*/ 2 h 30"/>
                <a:gd name="T64" fmla="*/ 51 w 60"/>
                <a:gd name="T65" fmla="*/ 1 h 30"/>
                <a:gd name="T66" fmla="*/ 49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9"/>
            <p:cNvSpPr>
              <a:spLocks noEditPoints="1"/>
            </p:cNvSpPr>
            <p:nvPr/>
          </p:nvSpPr>
          <p:spPr bwMode="auto">
            <a:xfrm>
              <a:off x="11093450" y="2290763"/>
              <a:ext cx="163513" cy="177800"/>
            </a:xfrm>
            <a:custGeom>
              <a:avLst/>
              <a:gdLst>
                <a:gd name="T0" fmla="*/ 303 w 512"/>
                <a:gd name="T1" fmla="*/ 484 h 558"/>
                <a:gd name="T2" fmla="*/ 211 w 512"/>
                <a:gd name="T3" fmla="*/ 489 h 558"/>
                <a:gd name="T4" fmla="*/ 200 w 512"/>
                <a:gd name="T5" fmla="*/ 475 h 558"/>
                <a:gd name="T6" fmla="*/ 131 w 512"/>
                <a:gd name="T7" fmla="*/ 444 h 558"/>
                <a:gd name="T8" fmla="*/ 77 w 512"/>
                <a:gd name="T9" fmla="*/ 395 h 558"/>
                <a:gd name="T10" fmla="*/ 43 w 512"/>
                <a:gd name="T11" fmla="*/ 330 h 558"/>
                <a:gd name="T12" fmla="*/ 30 w 512"/>
                <a:gd name="T13" fmla="*/ 256 h 558"/>
                <a:gd name="T14" fmla="*/ 35 w 512"/>
                <a:gd name="T15" fmla="*/ 211 h 558"/>
                <a:gd name="T16" fmla="*/ 48 w 512"/>
                <a:gd name="T17" fmla="*/ 168 h 558"/>
                <a:gd name="T18" fmla="*/ 97 w 512"/>
                <a:gd name="T19" fmla="*/ 97 h 558"/>
                <a:gd name="T20" fmla="*/ 168 w 512"/>
                <a:gd name="T21" fmla="*/ 48 h 558"/>
                <a:gd name="T22" fmla="*/ 210 w 512"/>
                <a:gd name="T23" fmla="*/ 35 h 558"/>
                <a:gd name="T24" fmla="*/ 256 w 512"/>
                <a:gd name="T25" fmla="*/ 30 h 558"/>
                <a:gd name="T26" fmla="*/ 301 w 512"/>
                <a:gd name="T27" fmla="*/ 35 h 558"/>
                <a:gd name="T28" fmla="*/ 344 w 512"/>
                <a:gd name="T29" fmla="*/ 48 h 558"/>
                <a:gd name="T30" fmla="*/ 416 w 512"/>
                <a:gd name="T31" fmla="*/ 97 h 558"/>
                <a:gd name="T32" fmla="*/ 464 w 512"/>
                <a:gd name="T33" fmla="*/ 168 h 558"/>
                <a:gd name="T34" fmla="*/ 477 w 512"/>
                <a:gd name="T35" fmla="*/ 211 h 558"/>
                <a:gd name="T36" fmla="*/ 482 w 512"/>
                <a:gd name="T37" fmla="*/ 256 h 558"/>
                <a:gd name="T38" fmla="*/ 470 w 512"/>
                <a:gd name="T39" fmla="*/ 330 h 558"/>
                <a:gd name="T40" fmla="*/ 434 w 512"/>
                <a:gd name="T41" fmla="*/ 395 h 558"/>
                <a:gd name="T42" fmla="*/ 381 w 512"/>
                <a:gd name="T43" fmla="*/ 444 h 558"/>
                <a:gd name="T44" fmla="*/ 312 w 512"/>
                <a:gd name="T45" fmla="*/ 475 h 558"/>
                <a:gd name="T46" fmla="*/ 218 w 512"/>
                <a:gd name="T47" fmla="*/ 3 h 558"/>
                <a:gd name="T48" fmla="*/ 168 w 512"/>
                <a:gd name="T49" fmla="*/ 16 h 558"/>
                <a:gd name="T50" fmla="*/ 123 w 512"/>
                <a:gd name="T51" fmla="*/ 38 h 558"/>
                <a:gd name="T52" fmla="*/ 84 w 512"/>
                <a:gd name="T53" fmla="*/ 67 h 558"/>
                <a:gd name="T54" fmla="*/ 52 w 512"/>
                <a:gd name="T55" fmla="*/ 103 h 558"/>
                <a:gd name="T56" fmla="*/ 26 w 512"/>
                <a:gd name="T57" fmla="*/ 146 h 558"/>
                <a:gd name="T58" fmla="*/ 9 w 512"/>
                <a:gd name="T59" fmla="*/ 192 h 558"/>
                <a:gd name="T60" fmla="*/ 0 w 512"/>
                <a:gd name="T61" fmla="*/ 243 h 558"/>
                <a:gd name="T62" fmla="*/ 8 w 512"/>
                <a:gd name="T63" fmla="*/ 317 h 558"/>
                <a:gd name="T64" fmla="*/ 39 w 512"/>
                <a:gd name="T65" fmla="*/ 391 h 558"/>
                <a:gd name="T66" fmla="*/ 91 w 512"/>
                <a:gd name="T67" fmla="*/ 451 h 558"/>
                <a:gd name="T68" fmla="*/ 161 w 512"/>
                <a:gd name="T69" fmla="*/ 493 h 558"/>
                <a:gd name="T70" fmla="*/ 182 w 512"/>
                <a:gd name="T71" fmla="*/ 548 h 558"/>
                <a:gd name="T72" fmla="*/ 190 w 512"/>
                <a:gd name="T73" fmla="*/ 557 h 558"/>
                <a:gd name="T74" fmla="*/ 320 w 512"/>
                <a:gd name="T75" fmla="*/ 557 h 558"/>
                <a:gd name="T76" fmla="*/ 329 w 512"/>
                <a:gd name="T77" fmla="*/ 550 h 558"/>
                <a:gd name="T78" fmla="*/ 331 w 512"/>
                <a:gd name="T79" fmla="*/ 501 h 558"/>
                <a:gd name="T80" fmla="*/ 404 w 512"/>
                <a:gd name="T81" fmla="*/ 464 h 558"/>
                <a:gd name="T82" fmla="*/ 462 w 512"/>
                <a:gd name="T83" fmla="*/ 409 h 558"/>
                <a:gd name="T84" fmla="*/ 499 w 512"/>
                <a:gd name="T85" fmla="*/ 338 h 558"/>
                <a:gd name="T86" fmla="*/ 512 w 512"/>
                <a:gd name="T87" fmla="*/ 256 h 558"/>
                <a:gd name="T88" fmla="*/ 507 w 512"/>
                <a:gd name="T89" fmla="*/ 205 h 558"/>
                <a:gd name="T90" fmla="*/ 492 w 512"/>
                <a:gd name="T91" fmla="*/ 157 h 558"/>
                <a:gd name="T92" fmla="*/ 469 w 512"/>
                <a:gd name="T93" fmla="*/ 114 h 558"/>
                <a:gd name="T94" fmla="*/ 437 w 512"/>
                <a:gd name="T95" fmla="*/ 75 h 558"/>
                <a:gd name="T96" fmla="*/ 399 w 512"/>
                <a:gd name="T97" fmla="*/ 44 h 558"/>
                <a:gd name="T98" fmla="*/ 356 w 512"/>
                <a:gd name="T99" fmla="*/ 20 h 558"/>
                <a:gd name="T100" fmla="*/ 308 w 512"/>
                <a:gd name="T101" fmla="*/ 5 h 558"/>
                <a:gd name="T102" fmla="*/ 256 w 512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58">
                  <a:moveTo>
                    <a:pt x="312" y="475"/>
                  </a:moveTo>
                  <a:lnTo>
                    <a:pt x="308" y="476"/>
                  </a:lnTo>
                  <a:lnTo>
                    <a:pt x="305" y="480"/>
                  </a:lnTo>
                  <a:lnTo>
                    <a:pt x="303" y="484"/>
                  </a:lnTo>
                  <a:lnTo>
                    <a:pt x="301" y="489"/>
                  </a:lnTo>
                  <a:lnTo>
                    <a:pt x="301" y="528"/>
                  </a:lnTo>
                  <a:lnTo>
                    <a:pt x="211" y="528"/>
                  </a:lnTo>
                  <a:lnTo>
                    <a:pt x="211" y="489"/>
                  </a:lnTo>
                  <a:lnTo>
                    <a:pt x="210" y="484"/>
                  </a:lnTo>
                  <a:lnTo>
                    <a:pt x="208" y="480"/>
                  </a:lnTo>
                  <a:lnTo>
                    <a:pt x="204" y="476"/>
                  </a:lnTo>
                  <a:lnTo>
                    <a:pt x="200" y="475"/>
                  </a:lnTo>
                  <a:lnTo>
                    <a:pt x="181" y="469"/>
                  </a:lnTo>
                  <a:lnTo>
                    <a:pt x="164" y="462"/>
                  </a:lnTo>
                  <a:lnTo>
                    <a:pt x="147" y="454"/>
                  </a:lnTo>
                  <a:lnTo>
                    <a:pt x="131" y="444"/>
                  </a:lnTo>
                  <a:lnTo>
                    <a:pt x="116" y="433"/>
                  </a:lnTo>
                  <a:lnTo>
                    <a:pt x="102" y="421"/>
                  </a:lnTo>
                  <a:lnTo>
                    <a:pt x="89" y="409"/>
                  </a:lnTo>
                  <a:lnTo>
                    <a:pt x="77" y="395"/>
                  </a:lnTo>
                  <a:lnTo>
                    <a:pt x="67" y="380"/>
                  </a:lnTo>
                  <a:lnTo>
                    <a:pt x="58" y="364"/>
                  </a:lnTo>
                  <a:lnTo>
                    <a:pt x="49" y="347"/>
                  </a:lnTo>
                  <a:lnTo>
                    <a:pt x="43" y="330"/>
                  </a:lnTo>
                  <a:lnTo>
                    <a:pt x="38" y="312"/>
                  </a:lnTo>
                  <a:lnTo>
                    <a:pt x="33" y="294"/>
                  </a:lnTo>
                  <a:lnTo>
                    <a:pt x="31" y="276"/>
                  </a:lnTo>
                  <a:lnTo>
                    <a:pt x="30" y="256"/>
                  </a:lnTo>
                  <a:lnTo>
                    <a:pt x="31" y="245"/>
                  </a:lnTo>
                  <a:lnTo>
                    <a:pt x="31" y="233"/>
                  </a:lnTo>
                  <a:lnTo>
                    <a:pt x="33" y="222"/>
                  </a:lnTo>
                  <a:lnTo>
                    <a:pt x="35" y="211"/>
                  </a:lnTo>
                  <a:lnTo>
                    <a:pt x="38" y="199"/>
                  </a:lnTo>
                  <a:lnTo>
                    <a:pt x="41" y="189"/>
                  </a:lnTo>
                  <a:lnTo>
                    <a:pt x="44" y="179"/>
                  </a:lnTo>
                  <a:lnTo>
                    <a:pt x="48" y="168"/>
                  </a:lnTo>
                  <a:lnTo>
                    <a:pt x="58" y="149"/>
                  </a:lnTo>
                  <a:lnTo>
                    <a:pt x="69" y="130"/>
                  </a:lnTo>
                  <a:lnTo>
                    <a:pt x="82" y="113"/>
                  </a:lnTo>
                  <a:lnTo>
                    <a:pt x="97" y="97"/>
                  </a:lnTo>
                  <a:lnTo>
                    <a:pt x="113" y="83"/>
                  </a:lnTo>
                  <a:lnTo>
                    <a:pt x="130" y="69"/>
                  </a:lnTo>
                  <a:lnTo>
                    <a:pt x="149" y="58"/>
                  </a:lnTo>
                  <a:lnTo>
                    <a:pt x="168" y="48"/>
                  </a:lnTo>
                  <a:lnTo>
                    <a:pt x="178" y="44"/>
                  </a:lnTo>
                  <a:lnTo>
                    <a:pt x="189" y="41"/>
                  </a:lnTo>
                  <a:lnTo>
                    <a:pt x="200" y="38"/>
                  </a:lnTo>
                  <a:lnTo>
                    <a:pt x="210" y="35"/>
                  </a:lnTo>
                  <a:lnTo>
                    <a:pt x="222" y="33"/>
                  </a:lnTo>
                  <a:lnTo>
                    <a:pt x="233" y="32"/>
                  </a:lnTo>
                  <a:lnTo>
                    <a:pt x="245" y="31"/>
                  </a:lnTo>
                  <a:lnTo>
                    <a:pt x="256" y="30"/>
                  </a:lnTo>
                  <a:lnTo>
                    <a:pt x="268" y="31"/>
                  </a:lnTo>
                  <a:lnTo>
                    <a:pt x="279" y="31"/>
                  </a:lnTo>
                  <a:lnTo>
                    <a:pt x="291" y="33"/>
                  </a:lnTo>
                  <a:lnTo>
                    <a:pt x="301" y="35"/>
                  </a:lnTo>
                  <a:lnTo>
                    <a:pt x="312" y="38"/>
                  </a:lnTo>
                  <a:lnTo>
                    <a:pt x="323" y="41"/>
                  </a:lnTo>
                  <a:lnTo>
                    <a:pt x="334" y="44"/>
                  </a:lnTo>
                  <a:lnTo>
                    <a:pt x="344" y="48"/>
                  </a:lnTo>
                  <a:lnTo>
                    <a:pt x="364" y="58"/>
                  </a:lnTo>
                  <a:lnTo>
                    <a:pt x="382" y="69"/>
                  </a:lnTo>
                  <a:lnTo>
                    <a:pt x="400" y="83"/>
                  </a:lnTo>
                  <a:lnTo>
                    <a:pt x="416" y="97"/>
                  </a:lnTo>
                  <a:lnTo>
                    <a:pt x="430" y="113"/>
                  </a:lnTo>
                  <a:lnTo>
                    <a:pt x="443" y="130"/>
                  </a:lnTo>
                  <a:lnTo>
                    <a:pt x="455" y="149"/>
                  </a:lnTo>
                  <a:lnTo>
                    <a:pt x="464" y="168"/>
                  </a:lnTo>
                  <a:lnTo>
                    <a:pt x="468" y="179"/>
                  </a:lnTo>
                  <a:lnTo>
                    <a:pt x="472" y="189"/>
                  </a:lnTo>
                  <a:lnTo>
                    <a:pt x="475" y="199"/>
                  </a:lnTo>
                  <a:lnTo>
                    <a:pt x="477" y="211"/>
                  </a:lnTo>
                  <a:lnTo>
                    <a:pt x="479" y="222"/>
                  </a:lnTo>
                  <a:lnTo>
                    <a:pt x="481" y="233"/>
                  </a:lnTo>
                  <a:lnTo>
                    <a:pt x="482" y="245"/>
                  </a:lnTo>
                  <a:lnTo>
                    <a:pt x="482" y="256"/>
                  </a:lnTo>
                  <a:lnTo>
                    <a:pt x="482" y="276"/>
                  </a:lnTo>
                  <a:lnTo>
                    <a:pt x="478" y="294"/>
                  </a:lnTo>
                  <a:lnTo>
                    <a:pt x="475" y="312"/>
                  </a:lnTo>
                  <a:lnTo>
                    <a:pt x="470" y="330"/>
                  </a:lnTo>
                  <a:lnTo>
                    <a:pt x="462" y="347"/>
                  </a:lnTo>
                  <a:lnTo>
                    <a:pt x="455" y="364"/>
                  </a:lnTo>
                  <a:lnTo>
                    <a:pt x="445" y="380"/>
                  </a:lnTo>
                  <a:lnTo>
                    <a:pt x="434" y="395"/>
                  </a:lnTo>
                  <a:lnTo>
                    <a:pt x="423" y="409"/>
                  </a:lnTo>
                  <a:lnTo>
                    <a:pt x="410" y="421"/>
                  </a:lnTo>
                  <a:lnTo>
                    <a:pt x="396" y="433"/>
                  </a:lnTo>
                  <a:lnTo>
                    <a:pt x="381" y="444"/>
                  </a:lnTo>
                  <a:lnTo>
                    <a:pt x="365" y="454"/>
                  </a:lnTo>
                  <a:lnTo>
                    <a:pt x="349" y="462"/>
                  </a:lnTo>
                  <a:lnTo>
                    <a:pt x="331" y="469"/>
                  </a:lnTo>
                  <a:lnTo>
                    <a:pt x="312" y="475"/>
                  </a:lnTo>
                  <a:close/>
                  <a:moveTo>
                    <a:pt x="256" y="0"/>
                  </a:moveTo>
                  <a:lnTo>
                    <a:pt x="244" y="1"/>
                  </a:lnTo>
                  <a:lnTo>
                    <a:pt x="230" y="2"/>
                  </a:lnTo>
                  <a:lnTo>
                    <a:pt x="218" y="3"/>
                  </a:lnTo>
                  <a:lnTo>
                    <a:pt x="205" y="5"/>
                  </a:lnTo>
                  <a:lnTo>
                    <a:pt x="192" y="9"/>
                  </a:lnTo>
                  <a:lnTo>
                    <a:pt x="180" y="12"/>
                  </a:lnTo>
                  <a:lnTo>
                    <a:pt x="168" y="16"/>
                  </a:lnTo>
                  <a:lnTo>
                    <a:pt x="157" y="20"/>
                  </a:lnTo>
                  <a:lnTo>
                    <a:pt x="145" y="26"/>
                  </a:lnTo>
                  <a:lnTo>
                    <a:pt x="134" y="31"/>
                  </a:lnTo>
                  <a:lnTo>
                    <a:pt x="123" y="38"/>
                  </a:lnTo>
                  <a:lnTo>
                    <a:pt x="113" y="44"/>
                  </a:lnTo>
                  <a:lnTo>
                    <a:pt x="103" y="52"/>
                  </a:lnTo>
                  <a:lnTo>
                    <a:pt x="93" y="59"/>
                  </a:lnTo>
                  <a:lnTo>
                    <a:pt x="84" y="67"/>
                  </a:lnTo>
                  <a:lnTo>
                    <a:pt x="75" y="75"/>
                  </a:lnTo>
                  <a:lnTo>
                    <a:pt x="67" y="85"/>
                  </a:lnTo>
                  <a:lnTo>
                    <a:pt x="59" y="93"/>
                  </a:lnTo>
                  <a:lnTo>
                    <a:pt x="52" y="103"/>
                  </a:lnTo>
                  <a:lnTo>
                    <a:pt x="44" y="114"/>
                  </a:lnTo>
                  <a:lnTo>
                    <a:pt x="38" y="123"/>
                  </a:lnTo>
                  <a:lnTo>
                    <a:pt x="31" y="134"/>
                  </a:lnTo>
                  <a:lnTo>
                    <a:pt x="26" y="146"/>
                  </a:lnTo>
                  <a:lnTo>
                    <a:pt x="20" y="157"/>
                  </a:lnTo>
                  <a:lnTo>
                    <a:pt x="16" y="168"/>
                  </a:lnTo>
                  <a:lnTo>
                    <a:pt x="12" y="180"/>
                  </a:lnTo>
                  <a:lnTo>
                    <a:pt x="9" y="192"/>
                  </a:lnTo>
                  <a:lnTo>
                    <a:pt x="5" y="205"/>
                  </a:lnTo>
                  <a:lnTo>
                    <a:pt x="3" y="218"/>
                  </a:lnTo>
                  <a:lnTo>
                    <a:pt x="1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8"/>
                  </a:lnTo>
                  <a:lnTo>
                    <a:pt x="20" y="356"/>
                  </a:lnTo>
                  <a:lnTo>
                    <a:pt x="29" y="374"/>
                  </a:lnTo>
                  <a:lnTo>
                    <a:pt x="39" y="391"/>
                  </a:lnTo>
                  <a:lnTo>
                    <a:pt x="50" y="409"/>
                  </a:lnTo>
                  <a:lnTo>
                    <a:pt x="63" y="424"/>
                  </a:lnTo>
                  <a:lnTo>
                    <a:pt x="77" y="439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3" y="485"/>
                  </a:lnTo>
                  <a:lnTo>
                    <a:pt x="161" y="493"/>
                  </a:lnTo>
                  <a:lnTo>
                    <a:pt x="181" y="501"/>
                  </a:lnTo>
                  <a:lnTo>
                    <a:pt x="181" y="543"/>
                  </a:lnTo>
                  <a:lnTo>
                    <a:pt x="181" y="545"/>
                  </a:lnTo>
                  <a:lnTo>
                    <a:pt x="182" y="548"/>
                  </a:lnTo>
                  <a:lnTo>
                    <a:pt x="183" y="550"/>
                  </a:lnTo>
                  <a:lnTo>
                    <a:pt x="186" y="553"/>
                  </a:lnTo>
                  <a:lnTo>
                    <a:pt x="188" y="554"/>
                  </a:lnTo>
                  <a:lnTo>
                    <a:pt x="190" y="557"/>
                  </a:lnTo>
                  <a:lnTo>
                    <a:pt x="193" y="557"/>
                  </a:lnTo>
                  <a:lnTo>
                    <a:pt x="196" y="558"/>
                  </a:lnTo>
                  <a:lnTo>
                    <a:pt x="316" y="558"/>
                  </a:lnTo>
                  <a:lnTo>
                    <a:pt x="320" y="557"/>
                  </a:lnTo>
                  <a:lnTo>
                    <a:pt x="322" y="557"/>
                  </a:lnTo>
                  <a:lnTo>
                    <a:pt x="325" y="554"/>
                  </a:lnTo>
                  <a:lnTo>
                    <a:pt x="327" y="553"/>
                  </a:lnTo>
                  <a:lnTo>
                    <a:pt x="329" y="550"/>
                  </a:lnTo>
                  <a:lnTo>
                    <a:pt x="330" y="548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01"/>
                  </a:lnTo>
                  <a:lnTo>
                    <a:pt x="351" y="493"/>
                  </a:lnTo>
                  <a:lnTo>
                    <a:pt x="370" y="485"/>
                  </a:lnTo>
                  <a:lnTo>
                    <a:pt x="388" y="475"/>
                  </a:lnTo>
                  <a:lnTo>
                    <a:pt x="404" y="464"/>
                  </a:lnTo>
                  <a:lnTo>
                    <a:pt x="420" y="451"/>
                  </a:lnTo>
                  <a:lnTo>
                    <a:pt x="436" y="439"/>
                  </a:lnTo>
                  <a:lnTo>
                    <a:pt x="449" y="424"/>
                  </a:lnTo>
                  <a:lnTo>
                    <a:pt x="462" y="409"/>
                  </a:lnTo>
                  <a:lnTo>
                    <a:pt x="473" y="391"/>
                  </a:lnTo>
                  <a:lnTo>
                    <a:pt x="483" y="374"/>
                  </a:lnTo>
                  <a:lnTo>
                    <a:pt x="491" y="356"/>
                  </a:lnTo>
                  <a:lnTo>
                    <a:pt x="499" y="338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2" y="277"/>
                  </a:lnTo>
                  <a:lnTo>
                    <a:pt x="512" y="256"/>
                  </a:lnTo>
                  <a:lnTo>
                    <a:pt x="512" y="243"/>
                  </a:lnTo>
                  <a:lnTo>
                    <a:pt x="511" y="231"/>
                  </a:lnTo>
                  <a:lnTo>
                    <a:pt x="510" y="218"/>
                  </a:lnTo>
                  <a:lnTo>
                    <a:pt x="507" y="205"/>
                  </a:lnTo>
                  <a:lnTo>
                    <a:pt x="504" y="192"/>
                  </a:lnTo>
                  <a:lnTo>
                    <a:pt x="501" y="180"/>
                  </a:lnTo>
                  <a:lnTo>
                    <a:pt x="497" y="168"/>
                  </a:lnTo>
                  <a:lnTo>
                    <a:pt x="492" y="157"/>
                  </a:lnTo>
                  <a:lnTo>
                    <a:pt x="487" y="146"/>
                  </a:lnTo>
                  <a:lnTo>
                    <a:pt x="482" y="134"/>
                  </a:lnTo>
                  <a:lnTo>
                    <a:pt x="475" y="123"/>
                  </a:lnTo>
                  <a:lnTo>
                    <a:pt x="469" y="114"/>
                  </a:lnTo>
                  <a:lnTo>
                    <a:pt x="461" y="103"/>
                  </a:lnTo>
                  <a:lnTo>
                    <a:pt x="454" y="93"/>
                  </a:lnTo>
                  <a:lnTo>
                    <a:pt x="445" y="85"/>
                  </a:lnTo>
                  <a:lnTo>
                    <a:pt x="437" y="75"/>
                  </a:lnTo>
                  <a:lnTo>
                    <a:pt x="428" y="67"/>
                  </a:lnTo>
                  <a:lnTo>
                    <a:pt x="418" y="59"/>
                  </a:lnTo>
                  <a:lnTo>
                    <a:pt x="409" y="52"/>
                  </a:lnTo>
                  <a:lnTo>
                    <a:pt x="399" y="44"/>
                  </a:lnTo>
                  <a:lnTo>
                    <a:pt x="388" y="38"/>
                  </a:lnTo>
                  <a:lnTo>
                    <a:pt x="378" y="31"/>
                  </a:lnTo>
                  <a:lnTo>
                    <a:pt x="367" y="26"/>
                  </a:lnTo>
                  <a:lnTo>
                    <a:pt x="356" y="20"/>
                  </a:lnTo>
                  <a:lnTo>
                    <a:pt x="344" y="16"/>
                  </a:lnTo>
                  <a:lnTo>
                    <a:pt x="333" y="12"/>
                  </a:lnTo>
                  <a:lnTo>
                    <a:pt x="320" y="9"/>
                  </a:lnTo>
                  <a:lnTo>
                    <a:pt x="308" y="5"/>
                  </a:lnTo>
                  <a:lnTo>
                    <a:pt x="295" y="3"/>
                  </a:lnTo>
                  <a:lnTo>
                    <a:pt x="282" y="2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0"/>
            <p:cNvSpPr>
              <a:spLocks/>
            </p:cNvSpPr>
            <p:nvPr/>
          </p:nvSpPr>
          <p:spPr bwMode="auto">
            <a:xfrm>
              <a:off x="11045825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11"/>
            <p:cNvSpPr>
              <a:spLocks/>
            </p:cNvSpPr>
            <p:nvPr/>
          </p:nvSpPr>
          <p:spPr bwMode="auto">
            <a:xfrm>
              <a:off x="11074400" y="2276475"/>
              <a:ext cx="33338" cy="33338"/>
            </a:xfrm>
            <a:custGeom>
              <a:avLst/>
              <a:gdLst>
                <a:gd name="T0" fmla="*/ 90 w 105"/>
                <a:gd name="T1" fmla="*/ 105 h 105"/>
                <a:gd name="T2" fmla="*/ 93 w 105"/>
                <a:gd name="T3" fmla="*/ 105 h 105"/>
                <a:gd name="T4" fmla="*/ 97 w 105"/>
                <a:gd name="T5" fmla="*/ 104 h 105"/>
                <a:gd name="T6" fmla="*/ 99 w 105"/>
                <a:gd name="T7" fmla="*/ 103 h 105"/>
                <a:gd name="T8" fmla="*/ 101 w 105"/>
                <a:gd name="T9" fmla="*/ 101 h 105"/>
                <a:gd name="T10" fmla="*/ 103 w 105"/>
                <a:gd name="T11" fmla="*/ 99 h 105"/>
                <a:gd name="T12" fmla="*/ 104 w 105"/>
                <a:gd name="T13" fmla="*/ 97 h 105"/>
                <a:gd name="T14" fmla="*/ 105 w 105"/>
                <a:gd name="T15" fmla="*/ 93 h 105"/>
                <a:gd name="T16" fmla="*/ 105 w 105"/>
                <a:gd name="T17" fmla="*/ 90 h 105"/>
                <a:gd name="T18" fmla="*/ 105 w 105"/>
                <a:gd name="T19" fmla="*/ 88 h 105"/>
                <a:gd name="T20" fmla="*/ 104 w 105"/>
                <a:gd name="T21" fmla="*/ 85 h 105"/>
                <a:gd name="T22" fmla="*/ 103 w 105"/>
                <a:gd name="T23" fmla="*/ 83 h 105"/>
                <a:gd name="T24" fmla="*/ 101 w 105"/>
                <a:gd name="T25" fmla="*/ 79 h 105"/>
                <a:gd name="T26" fmla="*/ 26 w 105"/>
                <a:gd name="T27" fmla="*/ 4 h 105"/>
                <a:gd name="T28" fmla="*/ 24 w 105"/>
                <a:gd name="T29" fmla="*/ 2 h 105"/>
                <a:gd name="T30" fmla="*/ 20 w 105"/>
                <a:gd name="T31" fmla="*/ 1 h 105"/>
                <a:gd name="T32" fmla="*/ 18 w 105"/>
                <a:gd name="T33" fmla="*/ 0 h 105"/>
                <a:gd name="T34" fmla="*/ 15 w 105"/>
                <a:gd name="T35" fmla="*/ 0 h 105"/>
                <a:gd name="T36" fmla="*/ 12 w 105"/>
                <a:gd name="T37" fmla="*/ 0 h 105"/>
                <a:gd name="T38" fmla="*/ 10 w 105"/>
                <a:gd name="T39" fmla="*/ 1 h 105"/>
                <a:gd name="T40" fmla="*/ 6 w 105"/>
                <a:gd name="T41" fmla="*/ 3 h 105"/>
                <a:gd name="T42" fmla="*/ 4 w 105"/>
                <a:gd name="T43" fmla="*/ 4 h 105"/>
                <a:gd name="T44" fmla="*/ 2 w 105"/>
                <a:gd name="T45" fmla="*/ 6 h 105"/>
                <a:gd name="T46" fmla="*/ 1 w 105"/>
                <a:gd name="T47" fmla="*/ 10 h 105"/>
                <a:gd name="T48" fmla="*/ 0 w 105"/>
                <a:gd name="T49" fmla="*/ 13 h 105"/>
                <a:gd name="T50" fmla="*/ 0 w 105"/>
                <a:gd name="T51" fmla="*/ 15 h 105"/>
                <a:gd name="T52" fmla="*/ 0 w 105"/>
                <a:gd name="T53" fmla="*/ 18 h 105"/>
                <a:gd name="T54" fmla="*/ 1 w 105"/>
                <a:gd name="T55" fmla="*/ 21 h 105"/>
                <a:gd name="T56" fmla="*/ 2 w 105"/>
                <a:gd name="T57" fmla="*/ 24 h 105"/>
                <a:gd name="T58" fmla="*/ 4 w 105"/>
                <a:gd name="T59" fmla="*/ 26 h 105"/>
                <a:gd name="T60" fmla="*/ 79 w 105"/>
                <a:gd name="T61" fmla="*/ 101 h 105"/>
                <a:gd name="T62" fmla="*/ 83 w 105"/>
                <a:gd name="T63" fmla="*/ 103 h 105"/>
                <a:gd name="T64" fmla="*/ 85 w 105"/>
                <a:gd name="T65" fmla="*/ 104 h 105"/>
                <a:gd name="T66" fmla="*/ 88 w 105"/>
                <a:gd name="T67" fmla="*/ 105 h 105"/>
                <a:gd name="T68" fmla="*/ 90 w 10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90" y="105"/>
                  </a:moveTo>
                  <a:lnTo>
                    <a:pt x="93" y="105"/>
                  </a:lnTo>
                  <a:lnTo>
                    <a:pt x="97" y="104"/>
                  </a:lnTo>
                  <a:lnTo>
                    <a:pt x="99" y="103"/>
                  </a:lnTo>
                  <a:lnTo>
                    <a:pt x="101" y="101"/>
                  </a:lnTo>
                  <a:lnTo>
                    <a:pt x="103" y="99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4" y="85"/>
                  </a:lnTo>
                  <a:lnTo>
                    <a:pt x="103" y="83"/>
                  </a:lnTo>
                  <a:lnTo>
                    <a:pt x="101" y="79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9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8" y="105"/>
                  </a:lnTo>
                  <a:lnTo>
                    <a:pt x="9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12"/>
            <p:cNvSpPr>
              <a:spLocks/>
            </p:cNvSpPr>
            <p:nvPr/>
          </p:nvSpPr>
          <p:spPr bwMode="auto">
            <a:xfrm>
              <a:off x="11169650" y="2247900"/>
              <a:ext cx="9525" cy="28575"/>
            </a:xfrm>
            <a:custGeom>
              <a:avLst/>
              <a:gdLst>
                <a:gd name="T0" fmla="*/ 15 w 30"/>
                <a:gd name="T1" fmla="*/ 90 h 90"/>
                <a:gd name="T2" fmla="*/ 19 w 30"/>
                <a:gd name="T3" fmla="*/ 90 h 90"/>
                <a:gd name="T4" fmla="*/ 21 w 30"/>
                <a:gd name="T5" fmla="*/ 89 h 90"/>
                <a:gd name="T6" fmla="*/ 24 w 30"/>
                <a:gd name="T7" fmla="*/ 88 h 90"/>
                <a:gd name="T8" fmla="*/ 26 w 30"/>
                <a:gd name="T9" fmla="*/ 86 h 90"/>
                <a:gd name="T10" fmla="*/ 27 w 30"/>
                <a:gd name="T11" fmla="*/ 84 h 90"/>
                <a:gd name="T12" fmla="*/ 29 w 30"/>
                <a:gd name="T13" fmla="*/ 81 h 90"/>
                <a:gd name="T14" fmla="*/ 30 w 30"/>
                <a:gd name="T15" fmla="*/ 78 h 90"/>
                <a:gd name="T16" fmla="*/ 30 w 30"/>
                <a:gd name="T17" fmla="*/ 75 h 90"/>
                <a:gd name="T18" fmla="*/ 30 w 30"/>
                <a:gd name="T19" fmla="*/ 15 h 90"/>
                <a:gd name="T20" fmla="*/ 30 w 30"/>
                <a:gd name="T21" fmla="*/ 12 h 90"/>
                <a:gd name="T22" fmla="*/ 29 w 30"/>
                <a:gd name="T23" fmla="*/ 10 h 90"/>
                <a:gd name="T24" fmla="*/ 27 w 30"/>
                <a:gd name="T25" fmla="*/ 6 h 90"/>
                <a:gd name="T26" fmla="*/ 26 w 30"/>
                <a:gd name="T27" fmla="*/ 4 h 90"/>
                <a:gd name="T28" fmla="*/ 24 w 30"/>
                <a:gd name="T29" fmla="*/ 2 h 90"/>
                <a:gd name="T30" fmla="*/ 21 w 30"/>
                <a:gd name="T31" fmla="*/ 1 h 90"/>
                <a:gd name="T32" fmla="*/ 19 w 30"/>
                <a:gd name="T33" fmla="*/ 0 h 90"/>
                <a:gd name="T34" fmla="*/ 15 w 30"/>
                <a:gd name="T35" fmla="*/ 0 h 90"/>
                <a:gd name="T36" fmla="*/ 12 w 30"/>
                <a:gd name="T37" fmla="*/ 0 h 90"/>
                <a:gd name="T38" fmla="*/ 9 w 30"/>
                <a:gd name="T39" fmla="*/ 1 h 90"/>
                <a:gd name="T40" fmla="*/ 7 w 30"/>
                <a:gd name="T41" fmla="*/ 2 h 90"/>
                <a:gd name="T42" fmla="*/ 5 w 30"/>
                <a:gd name="T43" fmla="*/ 4 h 90"/>
                <a:gd name="T44" fmla="*/ 3 w 30"/>
                <a:gd name="T45" fmla="*/ 6 h 90"/>
                <a:gd name="T46" fmla="*/ 1 w 30"/>
                <a:gd name="T47" fmla="*/ 10 h 90"/>
                <a:gd name="T48" fmla="*/ 0 w 30"/>
                <a:gd name="T49" fmla="*/ 12 h 90"/>
                <a:gd name="T50" fmla="*/ 0 w 30"/>
                <a:gd name="T51" fmla="*/ 15 h 90"/>
                <a:gd name="T52" fmla="*/ 0 w 30"/>
                <a:gd name="T53" fmla="*/ 75 h 90"/>
                <a:gd name="T54" fmla="*/ 0 w 30"/>
                <a:gd name="T55" fmla="*/ 78 h 90"/>
                <a:gd name="T56" fmla="*/ 1 w 30"/>
                <a:gd name="T57" fmla="*/ 81 h 90"/>
                <a:gd name="T58" fmla="*/ 3 w 30"/>
                <a:gd name="T59" fmla="*/ 84 h 90"/>
                <a:gd name="T60" fmla="*/ 5 w 30"/>
                <a:gd name="T61" fmla="*/ 86 h 90"/>
                <a:gd name="T62" fmla="*/ 7 w 30"/>
                <a:gd name="T63" fmla="*/ 88 h 90"/>
                <a:gd name="T64" fmla="*/ 9 w 30"/>
                <a:gd name="T65" fmla="*/ 89 h 90"/>
                <a:gd name="T66" fmla="*/ 12 w 30"/>
                <a:gd name="T67" fmla="*/ 90 h 90"/>
                <a:gd name="T68" fmla="*/ 15 w 30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90">
                  <a:moveTo>
                    <a:pt x="15" y="90"/>
                  </a:moveTo>
                  <a:lnTo>
                    <a:pt x="19" y="90"/>
                  </a:lnTo>
                  <a:lnTo>
                    <a:pt x="21" y="89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7" y="84"/>
                  </a:lnTo>
                  <a:lnTo>
                    <a:pt x="29" y="81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2" y="90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13"/>
            <p:cNvSpPr>
              <a:spLocks/>
            </p:cNvSpPr>
            <p:nvPr/>
          </p:nvSpPr>
          <p:spPr bwMode="auto">
            <a:xfrm>
              <a:off x="11242675" y="2276475"/>
              <a:ext cx="33338" cy="33338"/>
            </a:xfrm>
            <a:custGeom>
              <a:avLst/>
              <a:gdLst>
                <a:gd name="T0" fmla="*/ 100 w 106"/>
                <a:gd name="T1" fmla="*/ 4 h 105"/>
                <a:gd name="T2" fmla="*/ 98 w 106"/>
                <a:gd name="T3" fmla="*/ 2 h 105"/>
                <a:gd name="T4" fmla="*/ 96 w 106"/>
                <a:gd name="T5" fmla="*/ 1 h 105"/>
                <a:gd name="T6" fmla="*/ 93 w 106"/>
                <a:gd name="T7" fmla="*/ 0 h 105"/>
                <a:gd name="T8" fmla="*/ 90 w 106"/>
                <a:gd name="T9" fmla="*/ 0 h 105"/>
                <a:gd name="T10" fmla="*/ 88 w 106"/>
                <a:gd name="T11" fmla="*/ 0 h 105"/>
                <a:gd name="T12" fmla="*/ 84 w 106"/>
                <a:gd name="T13" fmla="*/ 1 h 105"/>
                <a:gd name="T14" fmla="*/ 82 w 106"/>
                <a:gd name="T15" fmla="*/ 3 h 105"/>
                <a:gd name="T16" fmla="*/ 80 w 106"/>
                <a:gd name="T17" fmla="*/ 4 h 105"/>
                <a:gd name="T18" fmla="*/ 4 w 106"/>
                <a:gd name="T19" fmla="*/ 79 h 105"/>
                <a:gd name="T20" fmla="*/ 3 w 106"/>
                <a:gd name="T21" fmla="*/ 83 h 105"/>
                <a:gd name="T22" fmla="*/ 1 w 106"/>
                <a:gd name="T23" fmla="*/ 85 h 105"/>
                <a:gd name="T24" fmla="*/ 0 w 106"/>
                <a:gd name="T25" fmla="*/ 88 h 105"/>
                <a:gd name="T26" fmla="*/ 0 w 106"/>
                <a:gd name="T27" fmla="*/ 90 h 105"/>
                <a:gd name="T28" fmla="*/ 0 w 106"/>
                <a:gd name="T29" fmla="*/ 93 h 105"/>
                <a:gd name="T30" fmla="*/ 1 w 106"/>
                <a:gd name="T31" fmla="*/ 97 h 105"/>
                <a:gd name="T32" fmla="*/ 3 w 106"/>
                <a:gd name="T33" fmla="*/ 99 h 105"/>
                <a:gd name="T34" fmla="*/ 4 w 106"/>
                <a:gd name="T35" fmla="*/ 101 h 105"/>
                <a:gd name="T36" fmla="*/ 7 w 106"/>
                <a:gd name="T37" fmla="*/ 103 h 105"/>
                <a:gd name="T38" fmla="*/ 9 w 106"/>
                <a:gd name="T39" fmla="*/ 104 h 105"/>
                <a:gd name="T40" fmla="*/ 12 w 106"/>
                <a:gd name="T41" fmla="*/ 105 h 105"/>
                <a:gd name="T42" fmla="*/ 15 w 106"/>
                <a:gd name="T43" fmla="*/ 105 h 105"/>
                <a:gd name="T44" fmla="*/ 18 w 106"/>
                <a:gd name="T45" fmla="*/ 105 h 105"/>
                <a:gd name="T46" fmla="*/ 21 w 106"/>
                <a:gd name="T47" fmla="*/ 104 h 105"/>
                <a:gd name="T48" fmla="*/ 23 w 106"/>
                <a:gd name="T49" fmla="*/ 103 h 105"/>
                <a:gd name="T50" fmla="*/ 25 w 106"/>
                <a:gd name="T51" fmla="*/ 101 h 105"/>
                <a:gd name="T52" fmla="*/ 100 w 106"/>
                <a:gd name="T53" fmla="*/ 26 h 105"/>
                <a:gd name="T54" fmla="*/ 103 w 106"/>
                <a:gd name="T55" fmla="*/ 24 h 105"/>
                <a:gd name="T56" fmla="*/ 105 w 106"/>
                <a:gd name="T57" fmla="*/ 21 h 105"/>
                <a:gd name="T58" fmla="*/ 105 w 106"/>
                <a:gd name="T59" fmla="*/ 18 h 105"/>
                <a:gd name="T60" fmla="*/ 106 w 106"/>
                <a:gd name="T61" fmla="*/ 15 h 105"/>
                <a:gd name="T62" fmla="*/ 105 w 106"/>
                <a:gd name="T63" fmla="*/ 13 h 105"/>
                <a:gd name="T64" fmla="*/ 105 w 106"/>
                <a:gd name="T65" fmla="*/ 10 h 105"/>
                <a:gd name="T66" fmla="*/ 103 w 106"/>
                <a:gd name="T67" fmla="*/ 6 h 105"/>
                <a:gd name="T68" fmla="*/ 100 w 106"/>
                <a:gd name="T6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100" y="4"/>
                  </a:move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4" y="79"/>
                  </a:lnTo>
                  <a:lnTo>
                    <a:pt x="3" y="83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18" y="105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100" y="26"/>
                  </a:lnTo>
                  <a:lnTo>
                    <a:pt x="103" y="24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6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14"/>
            <p:cNvSpPr>
              <a:spLocks/>
            </p:cNvSpPr>
            <p:nvPr/>
          </p:nvSpPr>
          <p:spPr bwMode="auto">
            <a:xfrm>
              <a:off x="11276013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7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1 h 30"/>
                <a:gd name="T50" fmla="*/ 89 w 90"/>
                <a:gd name="T51" fmla="*/ 19 h 30"/>
                <a:gd name="T52" fmla="*/ 90 w 90"/>
                <a:gd name="T53" fmla="*/ 15 h 30"/>
                <a:gd name="T54" fmla="*/ 89 w 90"/>
                <a:gd name="T55" fmla="*/ 12 h 30"/>
                <a:gd name="T56" fmla="*/ 89 w 90"/>
                <a:gd name="T57" fmla="*/ 9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7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7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cxnSp>
        <p:nvCxnSpPr>
          <p:cNvPr id="32" name="Прямая соединительная линия 9">
            <a:extLst>
              <a:ext uri="{FF2B5EF4-FFF2-40B4-BE49-F238E27FC236}">
                <a16:creationId xmlns:a16="http://schemas.microsoft.com/office/drawing/2014/main" id="{FAB016F9-ED9A-F949-ADDD-E933979F6439}"/>
              </a:ext>
            </a:extLst>
          </p:cNvPr>
          <p:cNvCxnSpPr>
            <a:cxnSpLocks/>
          </p:cNvCxnSpPr>
          <p:nvPr/>
        </p:nvCxnSpPr>
        <p:spPr>
          <a:xfrm>
            <a:off x="4462471" y="0"/>
            <a:ext cx="0" cy="6875035"/>
          </a:xfrm>
          <a:prstGeom prst="line">
            <a:avLst/>
          </a:prstGeom>
          <a:ln w="19050">
            <a:solidFill>
              <a:srgbClr val="EC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3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8124</TotalTime>
  <Words>594</Words>
  <Application>Microsoft Office PowerPoint</Application>
  <PresentationFormat>Широкий екран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Юлія Каплун-Волобуєва</dc:creator>
  <cp:lastModifiedBy>Ihor Holovchenko</cp:lastModifiedBy>
  <cp:revision>402</cp:revision>
  <dcterms:created xsi:type="dcterms:W3CDTF">2018-04-02T06:58:22Z</dcterms:created>
  <dcterms:modified xsi:type="dcterms:W3CDTF">2020-07-21T09:33:51Z</dcterms:modified>
</cp:coreProperties>
</file>